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8" r:id="rId3"/>
    <p:sldId id="259" r:id="rId4"/>
    <p:sldId id="271" r:id="rId5"/>
    <p:sldId id="334" r:id="rId6"/>
    <p:sldId id="260" r:id="rId7"/>
    <p:sldId id="331" r:id="rId8"/>
    <p:sldId id="269" r:id="rId9"/>
    <p:sldId id="261" r:id="rId10"/>
    <p:sldId id="319" r:id="rId11"/>
    <p:sldId id="332" r:id="rId12"/>
    <p:sldId id="315" r:id="rId13"/>
    <p:sldId id="320" r:id="rId14"/>
    <p:sldId id="321" r:id="rId15"/>
    <p:sldId id="322" r:id="rId16"/>
    <p:sldId id="273" r:id="rId17"/>
    <p:sldId id="276" r:id="rId18"/>
    <p:sldId id="335" r:id="rId19"/>
    <p:sldId id="277" r:id="rId20"/>
    <p:sldId id="278" r:id="rId21"/>
    <p:sldId id="279" r:id="rId22"/>
    <p:sldId id="281" r:id="rId23"/>
    <p:sldId id="339" r:id="rId24"/>
    <p:sldId id="341" r:id="rId25"/>
    <p:sldId id="340" r:id="rId26"/>
    <p:sldId id="299" r:id="rId27"/>
    <p:sldId id="289" r:id="rId28"/>
    <p:sldId id="338" r:id="rId29"/>
    <p:sldId id="301" r:id="rId30"/>
    <p:sldId id="291" r:id="rId31"/>
    <p:sldId id="292" r:id="rId32"/>
    <p:sldId id="294" r:id="rId33"/>
    <p:sldId id="303" r:id="rId34"/>
    <p:sldId id="309" r:id="rId35"/>
    <p:sldId id="310" r:id="rId36"/>
    <p:sldId id="314" r:id="rId37"/>
    <p:sldId id="327" r:id="rId38"/>
    <p:sldId id="316" r:id="rId39"/>
    <p:sldId id="328" r:id="rId40"/>
    <p:sldId id="329" r:id="rId41"/>
    <p:sldId id="324" r:id="rId42"/>
    <p:sldId id="325" r:id="rId43"/>
    <p:sldId id="326" r:id="rId44"/>
    <p:sldId id="264" r:id="rId45"/>
    <p:sldId id="323" r:id="rId46"/>
    <p:sldId id="267" r:id="rId47"/>
    <p:sldId id="337" r:id="rId48"/>
    <p:sldId id="268" r:id="rId49"/>
    <p:sldId id="330" r:id="rId50"/>
    <p:sldId id="304" r:id="rId51"/>
    <p:sldId id="266" r:id="rId52"/>
    <p:sldId id="333" r:id="rId53"/>
    <p:sldId id="298" r:id="rId54"/>
    <p:sldId id="308" r:id="rId55"/>
    <p:sldId id="26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9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8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9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8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3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4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72EE4-0EC0-AB48-A108-1BE3421C3E1A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07550-ABC3-5343-8B17-39AD4EB7F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3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1" y="1680485"/>
            <a:ext cx="8222918" cy="999594"/>
          </a:xfrm>
        </p:spPr>
        <p:txBody>
          <a:bodyPr>
            <a:noAutofit/>
          </a:bodyPr>
          <a:lstStyle/>
          <a:p>
            <a:r>
              <a:rPr lang="en-US" sz="2800" dirty="0" smtClean="0"/>
              <a:t>Insights from an Updated Computational Model of Early Mathematical Knowledge and Skill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967" y="3886120"/>
            <a:ext cx="7357080" cy="1457921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Menon</a:t>
            </a:r>
            <a:r>
              <a:rPr lang="en-US" sz="2400" dirty="0" smtClean="0">
                <a:solidFill>
                  <a:schemeClr val="tx1"/>
                </a:solidFill>
              </a:rPr>
              <a:t> Lab: Christian, Lang, </a:t>
            </a:r>
            <a:r>
              <a:rPr lang="en-US" sz="2400" dirty="0" err="1" smtClean="0">
                <a:solidFill>
                  <a:schemeClr val="tx1"/>
                </a:solidFill>
              </a:rPr>
              <a:t>Shaozheng</a:t>
            </a:r>
            <a:r>
              <a:rPr lang="en-US" sz="2400" dirty="0" smtClean="0">
                <a:solidFill>
                  <a:schemeClr val="tx1"/>
                </a:solidFill>
              </a:rPr>
              <a:t>, Tanya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Interns: Archer, Eric, Myra, </a:t>
            </a:r>
            <a:r>
              <a:rPr lang="en-US" sz="2400" dirty="0" err="1" smtClean="0">
                <a:solidFill>
                  <a:schemeClr val="tx1"/>
                </a:solidFill>
              </a:rPr>
              <a:t>Roujia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SymSys: Jeff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832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3+4=5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8565" y="5896505"/>
            <a:ext cx="617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REMEMBER TO TURN ON RECORDER FOR ARCHER AND MYRA!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5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Math </a:t>
            </a:r>
            <a:r>
              <a:rPr lang="en-US" dirty="0" err="1" smtClean="0"/>
              <a:t>Ain’t</a:t>
            </a:r>
            <a:r>
              <a:rPr lang="en-US" dirty="0" smtClean="0"/>
              <a:t> so Simple!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simple mathematical practices can be surprisingly complex, involving the entire brain, body, and physical environment.</a:t>
            </a:r>
          </a:p>
          <a:p>
            <a:r>
              <a:rPr lang="en-US" dirty="0" smtClean="0"/>
              <a:t>Math </a:t>
            </a:r>
            <a:r>
              <a:rPr lang="en-US" dirty="0"/>
              <a:t>comes in so early that it interacts with language and brain development in </a:t>
            </a:r>
            <a:r>
              <a:rPr lang="en-US" dirty="0" smtClean="0"/>
              <a:t>highly complex ways.</a:t>
            </a:r>
          </a:p>
          <a:p>
            <a:r>
              <a:rPr lang="en-US" dirty="0" smtClean="0"/>
              <a:t>It is very difficult to study brain development this early, so it must be largely imputed.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9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947863"/>
            <a:ext cx="43211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4" name="TextBox 11"/>
          <p:cNvSpPr txBox="1">
            <a:spLocks noChangeArrowheads="1"/>
          </p:cNvSpPr>
          <p:nvPr/>
        </p:nvSpPr>
        <p:spPr bwMode="auto">
          <a:xfrm>
            <a:off x="4851400" y="4826000"/>
            <a:ext cx="3627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Cerebellum: Smooth (Cognitive skill) Sequencing</a:t>
            </a:r>
          </a:p>
        </p:txBody>
      </p:sp>
      <p:sp>
        <p:nvSpPr>
          <p:cNvPr id="120835" name="TextBox 13"/>
          <p:cNvSpPr txBox="1">
            <a:spLocks noChangeArrowheads="1"/>
          </p:cNvSpPr>
          <p:nvPr/>
        </p:nvSpPr>
        <p:spPr bwMode="auto">
          <a:xfrm>
            <a:off x="3236913" y="1600200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Motor: Finger activity and cognitive skill sequencing</a:t>
            </a:r>
          </a:p>
        </p:txBody>
      </p:sp>
      <p:sp>
        <p:nvSpPr>
          <p:cNvPr id="120836" name="TextBox 14"/>
          <p:cNvSpPr txBox="1">
            <a:spLocks noChangeArrowheads="1"/>
          </p:cNvSpPr>
          <p:nvPr/>
        </p:nvSpPr>
        <p:spPr bwMode="auto">
          <a:xfrm>
            <a:off x="1855788" y="4826000"/>
            <a:ext cx="2532062" cy="277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                                                                </a:t>
            </a:r>
          </a:p>
        </p:txBody>
      </p:sp>
      <p:sp>
        <p:nvSpPr>
          <p:cNvPr id="120837" name="TextBox 15"/>
          <p:cNvSpPr txBox="1">
            <a:spLocks noChangeArrowheads="1"/>
          </p:cNvSpPr>
          <p:nvPr/>
        </p:nvSpPr>
        <p:spPr bwMode="auto">
          <a:xfrm>
            <a:off x="5632450" y="4149725"/>
            <a:ext cx="2206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Visual: Seeing fingers</a:t>
            </a:r>
          </a:p>
        </p:txBody>
      </p:sp>
      <p:sp>
        <p:nvSpPr>
          <p:cNvPr id="120838" name="TextBox 16"/>
          <p:cNvSpPr txBox="1">
            <a:spLocks noChangeArrowheads="1"/>
          </p:cNvSpPr>
          <p:nvPr/>
        </p:nvSpPr>
        <p:spPr bwMode="auto">
          <a:xfrm>
            <a:off x="5280025" y="2176463"/>
            <a:ext cx="3305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IPS: Number concept; </a:t>
            </a:r>
            <a:br>
              <a:rPr lang="en-US" sz="1200"/>
            </a:br>
            <a:r>
              <a:rPr lang="en-US" sz="1200"/>
              <a:t>       possibly the primary NN hidden layer</a:t>
            </a:r>
          </a:p>
        </p:txBody>
      </p:sp>
      <p:sp>
        <p:nvSpPr>
          <p:cNvPr id="120839" name="TextBox 17"/>
          <p:cNvSpPr txBox="1">
            <a:spLocks noChangeArrowheads="1"/>
          </p:cNvSpPr>
          <p:nvPr/>
        </p:nvSpPr>
        <p:spPr bwMode="auto">
          <a:xfrm>
            <a:off x="1074738" y="3316288"/>
            <a:ext cx="1554162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Hippocampus: Explicit number fact memory</a:t>
            </a:r>
          </a:p>
        </p:txBody>
      </p:sp>
      <p:sp>
        <p:nvSpPr>
          <p:cNvPr id="120840" name="TextBox 18"/>
          <p:cNvSpPr txBox="1">
            <a:spLocks noChangeArrowheads="1"/>
          </p:cNvSpPr>
          <p:nvPr/>
        </p:nvSpPr>
        <p:spPr bwMode="auto">
          <a:xfrm>
            <a:off x="1851025" y="4541838"/>
            <a:ext cx="26939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General Auditory: Turning phonetics into internal </a:t>
            </a:r>
            <a:r>
              <a:rPr lang="en-US" sz="1200" dirty="0" smtClean="0"/>
              <a:t>representations</a:t>
            </a:r>
            <a:r>
              <a:rPr lang="en-US" sz="1200" dirty="0"/>
              <a:t>, and possibly operating the echoic buffers</a:t>
            </a:r>
          </a:p>
        </p:txBody>
      </p:sp>
      <p:sp>
        <p:nvSpPr>
          <p:cNvPr id="120841" name="TextBox 19"/>
          <p:cNvSpPr txBox="1">
            <a:spLocks noChangeArrowheads="1"/>
          </p:cNvSpPr>
          <p:nvPr/>
        </p:nvSpPr>
        <p:spPr bwMode="auto">
          <a:xfrm>
            <a:off x="581025" y="1990725"/>
            <a:ext cx="2341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Frontal: Activity initiation</a:t>
            </a:r>
            <a:br>
              <a:rPr lang="en-US" sz="1200"/>
            </a:br>
            <a:r>
              <a:rPr lang="en-US" sz="1200"/>
              <a:t>and in-process/attentional control</a:t>
            </a:r>
          </a:p>
          <a:p>
            <a:pPr eaLnBrk="1" hangingPunct="1"/>
            <a:endParaRPr lang="en-US" sz="120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36888" y="2338388"/>
            <a:ext cx="1077912" cy="298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36888" y="2636838"/>
            <a:ext cx="2519362" cy="1192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280025" y="2825750"/>
            <a:ext cx="276225" cy="93662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221163" y="2435225"/>
            <a:ext cx="1058862" cy="461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221163" y="3438525"/>
            <a:ext cx="1335087" cy="461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114800" y="2435225"/>
            <a:ext cx="736600" cy="211137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21163" y="2897188"/>
            <a:ext cx="1058862" cy="5413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114800" y="2435225"/>
            <a:ext cx="3343275" cy="479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556250" y="3198813"/>
            <a:ext cx="1814513" cy="70167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851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 t="13741" r="22881"/>
          <a:stretch>
            <a:fillRect/>
          </a:stretch>
        </p:blipFill>
        <p:spPr bwMode="auto">
          <a:xfrm>
            <a:off x="7458075" y="2686050"/>
            <a:ext cx="12017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2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t="20901" r="43434" b="38168"/>
          <a:stretch>
            <a:fillRect/>
          </a:stretch>
        </p:blipFill>
        <p:spPr bwMode="auto">
          <a:xfrm>
            <a:off x="6173788" y="3101975"/>
            <a:ext cx="10207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5556250" y="2622550"/>
            <a:ext cx="1957388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Internal Number</a:t>
            </a:r>
          </a:p>
        </p:txBody>
      </p:sp>
      <p:sp>
        <p:nvSpPr>
          <p:cNvPr id="68" name="Rectangle 67"/>
          <p:cNvSpPr/>
          <p:nvPr/>
        </p:nvSpPr>
        <p:spPr>
          <a:xfrm rot="4055546">
            <a:off x="3725863" y="3355975"/>
            <a:ext cx="1957387" cy="239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Strategy Sequencing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1625" y="3762375"/>
            <a:ext cx="1955800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Echoic Memory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87613" y="4187825"/>
            <a:ext cx="1957387" cy="23812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Phonetic Hearing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986463" y="3938588"/>
            <a:ext cx="1957387" cy="23971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Visual Fingers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08563" y="1895475"/>
            <a:ext cx="1955800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Motor Fingers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73125" y="2503488"/>
            <a:ext cx="1957388" cy="23971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QuasiMotor</a:t>
            </a:r>
            <a:r>
              <a:rPr lang="en-US" sz="1200" dirty="0"/>
              <a:t> Attention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68313" y="5189538"/>
            <a:ext cx="1955800" cy="23812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Phonetic Saying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1403350" y="2430463"/>
            <a:ext cx="2711450" cy="259873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862" name="TextBox 78"/>
          <p:cNvSpPr txBox="1">
            <a:spLocks noChangeArrowheads="1"/>
          </p:cNvSpPr>
          <p:nvPr/>
        </p:nvSpPr>
        <p:spPr bwMode="auto">
          <a:xfrm>
            <a:off x="1536700" y="560639"/>
            <a:ext cx="6629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How Complex Strategies Work in the Brain and in the World</a:t>
            </a:r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45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1" descr="Screen Shot 2015-11-16 at 9.3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2"/>
          <a:stretch>
            <a:fillRect/>
          </a:stretch>
        </p:blipFill>
        <p:spPr bwMode="auto">
          <a:xfrm>
            <a:off x="1600200" y="381000"/>
            <a:ext cx="5875338" cy="628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Earliest Strategy Choice Model</a:t>
            </a:r>
            <a:endParaRPr lang="en-US" sz="2400" dirty="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3800" y="6211888"/>
            <a:ext cx="5410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Siegler, R. S. &amp; Shrager, J. (1984). Strategy choices in addition and  subtraction: How do children know what to do?  In C. </a:t>
            </a:r>
            <a:r>
              <a:rPr lang="en-US" sz="1200" dirty="0" err="1">
                <a:cs typeface="+mn-cs"/>
              </a:rPr>
              <a:t>Sophian</a:t>
            </a:r>
            <a:r>
              <a:rPr lang="en-US" sz="1200" dirty="0">
                <a:cs typeface="+mn-cs"/>
              </a:rPr>
              <a:t> (Ed.),   Origins of cognitive skills. Erlbaum.</a:t>
            </a:r>
          </a:p>
        </p:txBody>
      </p:sp>
    </p:spTree>
    <p:extLst>
      <p:ext uri="{BB962C8B-B14F-4D97-AF65-F5344CB8AC3E}">
        <p14:creationId xmlns:p14="http://schemas.microsoft.com/office/powerpoint/2010/main" val="356162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16 at 9.35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8392" r="20920" b="49866"/>
          <a:stretch/>
        </p:blipFill>
        <p:spPr bwMode="auto">
          <a:xfrm>
            <a:off x="1126738" y="782953"/>
            <a:ext cx="6588550" cy="495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79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16 at 9.35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49289" r="13096" b="1"/>
          <a:stretch/>
        </p:blipFill>
        <p:spPr bwMode="auto">
          <a:xfrm>
            <a:off x="1231772" y="401025"/>
            <a:ext cx="6922752" cy="56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20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1" descr="Screen Shot 2015-11-16 at 9.3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2"/>
          <a:stretch>
            <a:fillRect/>
          </a:stretch>
        </p:blipFill>
        <p:spPr bwMode="auto">
          <a:xfrm>
            <a:off x="1600200" y="381000"/>
            <a:ext cx="5875338" cy="628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Earliest Strategy Choice Model</a:t>
            </a:r>
            <a:endParaRPr lang="en-US" sz="2400" dirty="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3800" y="6211888"/>
            <a:ext cx="5410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Siegler, R. S. &amp; Shrager, J. (1984). Strategy choices in addition and  subtraction: How do children know what to do?  In C. </a:t>
            </a:r>
            <a:r>
              <a:rPr lang="en-US" sz="1200" dirty="0" err="1">
                <a:cs typeface="+mn-cs"/>
              </a:rPr>
              <a:t>Sophian</a:t>
            </a:r>
            <a:r>
              <a:rPr lang="en-US" sz="1200" dirty="0">
                <a:cs typeface="+mn-cs"/>
              </a:rPr>
              <a:t> (Ed.),   Origins of cognitive skills. Erlbaum.</a:t>
            </a:r>
          </a:p>
        </p:txBody>
      </p:sp>
    </p:spTree>
    <p:extLst>
      <p:ext uri="{BB962C8B-B14F-4D97-AF65-F5344CB8AC3E}">
        <p14:creationId xmlns:p14="http://schemas.microsoft.com/office/powerpoint/2010/main" val="10344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1" descr="Screen Shot 2015-11-16 at 9.36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0"/>
            <a:ext cx="4367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Earliest Strategy Choice Model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39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1" descr="Screen Shot 2015-11-16 at 9.34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75" r="1768" b="6078"/>
          <a:stretch>
            <a:fillRect/>
          </a:stretch>
        </p:blipFill>
        <p:spPr bwMode="auto">
          <a:xfrm>
            <a:off x="1298575" y="569913"/>
            <a:ext cx="6581775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Strategy Change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3800" y="6396038"/>
            <a:ext cx="5410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&amp; Siegler, R. S. (1999). SCADS: A model of strategy choice and strategy discovery.  Psychological Science.</a:t>
            </a:r>
          </a:p>
        </p:txBody>
      </p:sp>
    </p:spTree>
    <p:extLst>
      <p:ext uri="{BB962C8B-B14F-4D97-AF65-F5344CB8AC3E}">
        <p14:creationId xmlns:p14="http://schemas.microsoft.com/office/powerpoint/2010/main" val="40199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Behavioral Steps </a:t>
            </a:r>
            <a:r>
              <a:rPr lang="en-US" dirty="0" smtClean="0"/>
              <a:t>toward Understanding Number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71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0-2 Years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2257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 Years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943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928" y="3384878"/>
            <a:ext cx="17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Naming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1329" y="2974799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5008" y="291617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Single </a:t>
            </a:r>
            <a:r>
              <a:rPr lang="en-US" dirty="0" smtClean="0"/>
              <a:t>digit</a:t>
            </a:r>
            <a:br>
              <a:rPr lang="en-US" dirty="0" smtClean="0"/>
            </a:br>
            <a:r>
              <a:rPr lang="en-US" dirty="0" smtClean="0"/>
              <a:t>addition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 rot="20990559">
            <a:off x="2206747" y="232446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990559">
            <a:off x="120342" y="258190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14730" y="4079934"/>
            <a:ext cx="8829270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rot="20990559">
            <a:off x="5444463" y="1724950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42146" y="1983780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Flexible Number</a:t>
            </a:r>
          </a:p>
          <a:p>
            <a:pPr algn="ctr"/>
            <a:r>
              <a:rPr lang="en-US" b="1" dirty="0" smtClean="0"/>
              <a:t>Knowledge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064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9008" r="29375" b="8594"/>
          <a:stretch>
            <a:fillRect/>
          </a:stretch>
        </p:blipFill>
        <p:spPr bwMode="auto">
          <a:xfrm>
            <a:off x="152400" y="1219200"/>
            <a:ext cx="44196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Strategy Change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33800" y="6396038"/>
            <a:ext cx="5410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&amp; Siegler, R. S. (1999). SCADS: A model of strategy choice and strategy discovery.  Psychological Science.</a:t>
            </a:r>
          </a:p>
        </p:txBody>
      </p:sp>
    </p:spTree>
    <p:extLst>
      <p:ext uri="{BB962C8B-B14F-4D97-AF65-F5344CB8AC3E}">
        <p14:creationId xmlns:p14="http://schemas.microsoft.com/office/powerpoint/2010/main" val="116601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We’re Going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2" y="2326794"/>
            <a:ext cx="4711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" descr="Screen Shot 2015-11-16 at 9.34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774700"/>
            <a:ext cx="46482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53200" y="71438"/>
            <a:ext cx="2514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Strategy Change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33800" y="6396038"/>
            <a:ext cx="5410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&amp; Siegler, R. S. (1999). SCADS: A model of strategy choice and strategy discovery.  Psychological Science.</a:t>
            </a:r>
          </a:p>
        </p:txBody>
      </p:sp>
    </p:spTree>
    <p:extLst>
      <p:ext uri="{BB962C8B-B14F-4D97-AF65-F5344CB8AC3E}">
        <p14:creationId xmlns:p14="http://schemas.microsoft.com/office/powerpoint/2010/main" val="416421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9008" r="29375" b="8594"/>
          <a:stretch>
            <a:fillRect/>
          </a:stretch>
        </p:blipFill>
        <p:spPr bwMode="auto">
          <a:xfrm>
            <a:off x="152400" y="1219200"/>
            <a:ext cx="44196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879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2500" r="29375" b="49800"/>
          <a:stretch>
            <a:fillRect/>
          </a:stretch>
        </p:blipFill>
        <p:spPr bwMode="auto">
          <a:xfrm>
            <a:off x="4187825" y="1219200"/>
            <a:ext cx="49561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Strategy Change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33800" y="6396038"/>
            <a:ext cx="5410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&amp; Siegler, R. S. (1999). SCADS: A model of strategy choice and strategy discovery.  Psychological Science.</a:t>
            </a:r>
          </a:p>
        </p:txBody>
      </p:sp>
    </p:spTree>
    <p:extLst>
      <p:ext uri="{BB962C8B-B14F-4D97-AF65-F5344CB8AC3E}">
        <p14:creationId xmlns:p14="http://schemas.microsoft.com/office/powerpoint/2010/main" val="320638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553200" y="76200"/>
            <a:ext cx="251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Strategy Change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2514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The Problem:</a:t>
            </a:r>
          </a:p>
        </p:txBody>
      </p:sp>
      <p:pic>
        <p:nvPicPr>
          <p:cNvPr id="119811" name="Picture 1" descr="Screen Shot 2015-11-16 at 9.34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774700"/>
            <a:ext cx="46482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ame 4"/>
          <p:cNvSpPr/>
          <p:nvPr/>
        </p:nvSpPr>
        <p:spPr>
          <a:xfrm>
            <a:off x="2590800" y="2895600"/>
            <a:ext cx="4191000" cy="1066800"/>
          </a:xfrm>
          <a:prstGeom prst="frame">
            <a:avLst>
              <a:gd name="adj1" fmla="val 5305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33800" y="6396038"/>
            <a:ext cx="5410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&amp; Siegler, R. S. (1999). SCADS: A model of strategy choice and strategy discovery.  Psychological Science.</a:t>
            </a:r>
          </a:p>
        </p:txBody>
      </p:sp>
    </p:spTree>
    <p:extLst>
      <p:ext uri="{BB962C8B-B14F-4D97-AF65-F5344CB8AC3E}">
        <p14:creationId xmlns:p14="http://schemas.microsoft.com/office/powerpoint/2010/main" val="82741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Behavioral Steps </a:t>
            </a:r>
            <a:r>
              <a:rPr lang="en-US" dirty="0" smtClean="0"/>
              <a:t>toward Understanding Number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715" y="404148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0-2 Years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22575" y="404148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2-4 Years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69435" y="404148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4-6 Years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8928" y="338487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Number Naming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21329" y="297479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Counting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72510" y="2916176"/>
            <a:ext cx="123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Single </a:t>
            </a:r>
            <a:r>
              <a:rPr lang="en-US" b="1" dirty="0" smtClean="0"/>
              <a:t>digit</a:t>
            </a:r>
            <a:br>
              <a:rPr lang="en-US" b="1" dirty="0" smtClean="0"/>
            </a:br>
            <a:r>
              <a:rPr lang="en-US" b="1" dirty="0" smtClean="0"/>
              <a:t>addition</a:t>
            </a:r>
            <a:endParaRPr lang="en-US" b="1" dirty="0" smtClean="0"/>
          </a:p>
        </p:txBody>
      </p:sp>
      <p:sp>
        <p:nvSpPr>
          <p:cNvPr id="13" name="Oval 12"/>
          <p:cNvSpPr/>
          <p:nvPr/>
        </p:nvSpPr>
        <p:spPr>
          <a:xfrm rot="20990559">
            <a:off x="2206747" y="232446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Oval 13"/>
          <p:cNvSpPr/>
          <p:nvPr/>
        </p:nvSpPr>
        <p:spPr>
          <a:xfrm rot="20990559">
            <a:off x="120342" y="258190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7" name="Straight Connector 16"/>
          <p:cNvCxnSpPr/>
          <p:nvPr/>
        </p:nvCxnSpPr>
        <p:spPr>
          <a:xfrm>
            <a:off x="314730" y="4079934"/>
            <a:ext cx="8829270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86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math and brain </a:t>
            </a:r>
            <a:r>
              <a:rPr lang="en-US" dirty="0" smtClean="0"/>
              <a:t>in </a:t>
            </a:r>
            <a:r>
              <a:rPr lang="en-US" b="1" dirty="0" smtClean="0"/>
              <a:t>early</a:t>
            </a:r>
            <a:r>
              <a:rPr lang="en-US" dirty="0" smtClean="0"/>
              <a:t>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1725" y="3612455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0-2 Years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48585" y="3612455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 Years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95445" y="3612455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4368" y="2955853"/>
            <a:ext cx="17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Naming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69287" y="2438446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624" y="1968399"/>
            <a:ext cx="203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digit addition</a:t>
            </a:r>
          </a:p>
          <a:p>
            <a:r>
              <a:rPr lang="en-US" dirty="0" smtClean="0"/>
              <a:t>        (up to 5+5)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 rot="20990559">
            <a:off x="3530311" y="1734448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990559">
            <a:off x="746352" y="2152880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6-08-05 at 4.41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5408" r="13937" b="22541"/>
          <a:stretch/>
        </p:blipFill>
        <p:spPr>
          <a:xfrm>
            <a:off x="6021870" y="4072892"/>
            <a:ext cx="2937128" cy="1713321"/>
          </a:xfrm>
          <a:prstGeom prst="rect">
            <a:avLst/>
          </a:prstGeom>
        </p:spPr>
      </p:pic>
      <p:pic>
        <p:nvPicPr>
          <p:cNvPr id="16" name="Picture 15" descr="Screen Shot 2016-08-05 at 4.40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t="24154" r="11201" b="8121"/>
          <a:stretch/>
        </p:blipFill>
        <p:spPr>
          <a:xfrm>
            <a:off x="5486624" y="5928773"/>
            <a:ext cx="3525854" cy="847485"/>
          </a:xfrm>
          <a:prstGeom prst="rect">
            <a:avLst/>
          </a:prstGeom>
        </p:spPr>
      </p:pic>
      <p:pic>
        <p:nvPicPr>
          <p:cNvPr id="4" name="Picture 3" descr="F4.mediu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8" y="3991367"/>
            <a:ext cx="3724474" cy="27848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9984" y="6164966"/>
            <a:ext cx="260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</a:t>
            </a:r>
            <a:r>
              <a:rPr lang="en-US" dirty="0" smtClean="0"/>
              <a:t>Connectivity Plastic </a:t>
            </a:r>
            <a:r>
              <a:rPr lang="en-US" dirty="0"/>
              <a:t>and Modifiable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940740" y="3650909"/>
            <a:ext cx="6886223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6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Balance Simplicity with Situation-Specific Accuracy</a:t>
            </a:r>
            <a:endParaRPr lang="en-US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21079"/>
            <a:ext cx="7867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49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947863"/>
            <a:ext cx="43211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4" name="TextBox 11"/>
          <p:cNvSpPr txBox="1">
            <a:spLocks noChangeArrowheads="1"/>
          </p:cNvSpPr>
          <p:nvPr/>
        </p:nvSpPr>
        <p:spPr bwMode="auto">
          <a:xfrm>
            <a:off x="4851400" y="4826000"/>
            <a:ext cx="3627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Cerebellum: Smooth (Cognitive skill) Sequencing</a:t>
            </a:r>
          </a:p>
        </p:txBody>
      </p:sp>
      <p:sp>
        <p:nvSpPr>
          <p:cNvPr id="120835" name="TextBox 13"/>
          <p:cNvSpPr txBox="1">
            <a:spLocks noChangeArrowheads="1"/>
          </p:cNvSpPr>
          <p:nvPr/>
        </p:nvSpPr>
        <p:spPr bwMode="auto">
          <a:xfrm>
            <a:off x="3236913" y="1600200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Motor: Finger activity and cognitive skill sequencing</a:t>
            </a:r>
          </a:p>
        </p:txBody>
      </p:sp>
      <p:sp>
        <p:nvSpPr>
          <p:cNvPr id="120836" name="TextBox 14"/>
          <p:cNvSpPr txBox="1">
            <a:spLocks noChangeArrowheads="1"/>
          </p:cNvSpPr>
          <p:nvPr/>
        </p:nvSpPr>
        <p:spPr bwMode="auto">
          <a:xfrm>
            <a:off x="1855788" y="4826000"/>
            <a:ext cx="2532062" cy="277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                                                                </a:t>
            </a:r>
          </a:p>
        </p:txBody>
      </p:sp>
      <p:sp>
        <p:nvSpPr>
          <p:cNvPr id="120837" name="TextBox 15"/>
          <p:cNvSpPr txBox="1">
            <a:spLocks noChangeArrowheads="1"/>
          </p:cNvSpPr>
          <p:nvPr/>
        </p:nvSpPr>
        <p:spPr bwMode="auto">
          <a:xfrm>
            <a:off x="5632450" y="4149725"/>
            <a:ext cx="2206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Visual: Seeing fingers</a:t>
            </a:r>
          </a:p>
        </p:txBody>
      </p:sp>
      <p:sp>
        <p:nvSpPr>
          <p:cNvPr id="120838" name="TextBox 16"/>
          <p:cNvSpPr txBox="1">
            <a:spLocks noChangeArrowheads="1"/>
          </p:cNvSpPr>
          <p:nvPr/>
        </p:nvSpPr>
        <p:spPr bwMode="auto">
          <a:xfrm>
            <a:off x="5280025" y="2176463"/>
            <a:ext cx="3305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IPS: Number concept; </a:t>
            </a:r>
            <a:br>
              <a:rPr lang="en-US" sz="1200"/>
            </a:br>
            <a:r>
              <a:rPr lang="en-US" sz="1200"/>
              <a:t>       possibly the primary NN hidden layer</a:t>
            </a:r>
          </a:p>
        </p:txBody>
      </p:sp>
      <p:sp>
        <p:nvSpPr>
          <p:cNvPr id="120839" name="TextBox 17"/>
          <p:cNvSpPr txBox="1">
            <a:spLocks noChangeArrowheads="1"/>
          </p:cNvSpPr>
          <p:nvPr/>
        </p:nvSpPr>
        <p:spPr bwMode="auto">
          <a:xfrm>
            <a:off x="1074738" y="3316288"/>
            <a:ext cx="1554162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Hippocampus: Explicit number fact memory</a:t>
            </a:r>
          </a:p>
        </p:txBody>
      </p:sp>
      <p:sp>
        <p:nvSpPr>
          <p:cNvPr id="120840" name="TextBox 18"/>
          <p:cNvSpPr txBox="1">
            <a:spLocks noChangeArrowheads="1"/>
          </p:cNvSpPr>
          <p:nvPr/>
        </p:nvSpPr>
        <p:spPr bwMode="auto">
          <a:xfrm>
            <a:off x="1851025" y="4541838"/>
            <a:ext cx="26939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General Auditory: Turning phonetics into internal representations, and possibly operating the echoic buffers</a:t>
            </a:r>
          </a:p>
        </p:txBody>
      </p:sp>
      <p:sp>
        <p:nvSpPr>
          <p:cNvPr id="120841" name="TextBox 19"/>
          <p:cNvSpPr txBox="1">
            <a:spLocks noChangeArrowheads="1"/>
          </p:cNvSpPr>
          <p:nvPr/>
        </p:nvSpPr>
        <p:spPr bwMode="auto">
          <a:xfrm>
            <a:off x="581025" y="1990725"/>
            <a:ext cx="2341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General Frontal: Activity initiation</a:t>
            </a:r>
            <a:br>
              <a:rPr lang="en-US" sz="1200"/>
            </a:br>
            <a:r>
              <a:rPr lang="en-US" sz="1200"/>
              <a:t>and in-process/attentional control</a:t>
            </a:r>
          </a:p>
          <a:p>
            <a:pPr eaLnBrk="1" hangingPunct="1"/>
            <a:endParaRPr lang="en-US" sz="120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36888" y="2338388"/>
            <a:ext cx="1077912" cy="298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36888" y="2636838"/>
            <a:ext cx="2519362" cy="1192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280025" y="2825750"/>
            <a:ext cx="276225" cy="93662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221163" y="2435225"/>
            <a:ext cx="1058862" cy="461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221163" y="3438525"/>
            <a:ext cx="1335087" cy="461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114800" y="2435225"/>
            <a:ext cx="736600" cy="211137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21163" y="2897188"/>
            <a:ext cx="1058862" cy="54133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114800" y="2435225"/>
            <a:ext cx="3343275" cy="479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556250" y="3198813"/>
            <a:ext cx="1814513" cy="70167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851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0" t="13741" r="22881"/>
          <a:stretch>
            <a:fillRect/>
          </a:stretch>
        </p:blipFill>
        <p:spPr bwMode="auto">
          <a:xfrm>
            <a:off x="7458075" y="2686050"/>
            <a:ext cx="12017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2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t="20901" r="43434" b="38168"/>
          <a:stretch>
            <a:fillRect/>
          </a:stretch>
        </p:blipFill>
        <p:spPr bwMode="auto">
          <a:xfrm>
            <a:off x="6173788" y="3101975"/>
            <a:ext cx="10207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5556250" y="2622550"/>
            <a:ext cx="1957388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Internal Number</a:t>
            </a:r>
          </a:p>
        </p:txBody>
      </p:sp>
      <p:sp>
        <p:nvSpPr>
          <p:cNvPr id="68" name="Rectangle 67"/>
          <p:cNvSpPr/>
          <p:nvPr/>
        </p:nvSpPr>
        <p:spPr>
          <a:xfrm rot="4055546">
            <a:off x="3725863" y="3355975"/>
            <a:ext cx="1957387" cy="239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Strategy Sequencing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1625" y="3762375"/>
            <a:ext cx="1955800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Echoic Memory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87613" y="4187825"/>
            <a:ext cx="1957387" cy="23812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Phonetic Hearing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986463" y="3938588"/>
            <a:ext cx="1957387" cy="23971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Visual Fingers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08563" y="1895475"/>
            <a:ext cx="1955800" cy="239713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Motor Fingers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73125" y="2503488"/>
            <a:ext cx="1957388" cy="23971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/>
              <a:t>QuasiMotor</a:t>
            </a:r>
            <a:r>
              <a:rPr lang="en-US" sz="1200" dirty="0"/>
              <a:t> Attention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68313" y="5189538"/>
            <a:ext cx="1955800" cy="23812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Phonetic Saying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1403350" y="2430463"/>
            <a:ext cx="2711450" cy="259873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Modeling Paradigm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0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15" y="-9605"/>
            <a:ext cx="6972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TextBox 2"/>
          <p:cNvSpPr txBox="1">
            <a:spLocks noChangeArrowheads="1"/>
          </p:cNvSpPr>
          <p:nvPr/>
        </p:nvSpPr>
        <p:spPr bwMode="auto">
          <a:xfrm>
            <a:off x="130175" y="76200"/>
            <a:ext cx="4594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Selfridge’s (1959) Pandemonium Paradigm</a:t>
            </a:r>
          </a:p>
        </p:txBody>
      </p:sp>
    </p:spTree>
    <p:extLst>
      <p:ext uri="{BB962C8B-B14F-4D97-AF65-F5344CB8AC3E}">
        <p14:creationId xmlns:p14="http://schemas.microsoft.com/office/powerpoint/2010/main" val="298066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4018" y="4535721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Input Layer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3183749" y="3111805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Hidden Layer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13906" y="1179142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“Three”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4089188" y="1589538"/>
            <a:ext cx="855279" cy="2189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4035653" y="3013455"/>
            <a:ext cx="855279" cy="21892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4018" y="1691487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Output Layer</a:t>
            </a:r>
            <a:endParaRPr lang="en-US" sz="1200" dirty="0"/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30175" y="76200"/>
            <a:ext cx="472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Neural Net (NN) Paradigm (since the 1980s)</a:t>
            </a:r>
          </a:p>
          <a:p>
            <a:pPr eaLnBrk="1" hangingPunct="1"/>
            <a:r>
              <a:rPr lang="en-US" sz="1800" dirty="0" smtClean="0"/>
              <a:t>Pandemonium + Learning: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06" y="5349915"/>
            <a:ext cx="1000035" cy="1333380"/>
          </a:xfrm>
          <a:prstGeom prst="rect">
            <a:avLst/>
          </a:prstGeom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43275" y="3028387"/>
            <a:ext cx="16983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Trainable</a:t>
            </a:r>
          </a:p>
          <a:p>
            <a:pPr eaLnBrk="1" hangingPunct="1"/>
            <a:r>
              <a:rPr lang="en-US" sz="1800" dirty="0" smtClean="0"/>
              <a:t>cross-products</a:t>
            </a:r>
            <a:endParaRPr lang="en-US" sz="1800" dirty="0"/>
          </a:p>
        </p:txBody>
      </p:sp>
      <p:cxnSp>
        <p:nvCxnSpPr>
          <p:cNvPr id="14" name="Straight Arrow Connector 13"/>
          <p:cNvCxnSpPr>
            <a:stCxn id="12" idx="3"/>
            <a:endCxn id="7" idx="0"/>
          </p:cNvCxnSpPr>
          <p:nvPr/>
        </p:nvCxnSpPr>
        <p:spPr>
          <a:xfrm flipV="1">
            <a:off x="2041652" y="2684164"/>
            <a:ext cx="1380549" cy="667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  <a:endCxn id="8" idx="0"/>
          </p:cNvCxnSpPr>
          <p:nvPr/>
        </p:nvCxnSpPr>
        <p:spPr>
          <a:xfrm>
            <a:off x="2041652" y="3351553"/>
            <a:ext cx="1327014" cy="756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26690" y="1179142"/>
            <a:ext cx="110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“Hand”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320771" y="1441531"/>
            <a:ext cx="125295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48752" y="852796"/>
            <a:ext cx="897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?????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69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1831" y="1568371"/>
            <a:ext cx="74822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"...the infant's brain seems to organize itself under the influence of waves of so-called trophic-factors ... different regions of the brain become connected sequentially, with one layer of tissue maturing before another and so on until the whole brain is mature</a:t>
            </a:r>
            <a:r>
              <a:rPr lang="en-US" dirty="0" smtClean="0"/>
              <a:t>.”</a:t>
            </a:r>
          </a:p>
          <a:p>
            <a:endParaRPr lang="en-US" dirty="0"/>
          </a:p>
          <a:p>
            <a:r>
              <a:rPr lang="en-US" dirty="0" smtClean="0"/>
              <a:t>		S</a:t>
            </a:r>
            <a:r>
              <a:rPr lang="en-US" dirty="0"/>
              <a:t>. Blakeslee., "In brain's early growth, timetable may be critical,"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The </a:t>
            </a:r>
            <a:r>
              <a:rPr lang="en-US" dirty="0"/>
              <a:t>New York Times, Science Section, pp. B5–B6, 1995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41099" y="614363"/>
            <a:ext cx="48090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/>
              <a:t>Dynamic </a:t>
            </a:r>
            <a:r>
              <a:rPr lang="en-US" sz="2400" dirty="0" smtClean="0">
                <a:cs typeface="+mn-cs"/>
              </a:rPr>
              <a:t>Cortical </a:t>
            </a:r>
            <a:r>
              <a:rPr lang="en-US" sz="2400" dirty="0" err="1">
                <a:cs typeface="+mn-cs"/>
              </a:rPr>
              <a:t>Parcellation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4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Goals: </a:t>
            </a:r>
          </a:p>
          <a:p>
            <a:pPr lvl="1"/>
            <a:r>
              <a:rPr lang="en-US" dirty="0" smtClean="0"/>
              <a:t>Insight on early math from computational modeling</a:t>
            </a:r>
          </a:p>
          <a:p>
            <a:r>
              <a:rPr lang="en-US" dirty="0" smtClean="0"/>
              <a:t>Why early math? </a:t>
            </a:r>
          </a:p>
          <a:p>
            <a:pPr lvl="1"/>
            <a:r>
              <a:rPr lang="en-US" dirty="0" smtClean="0"/>
              <a:t>It’s universal and clear.</a:t>
            </a:r>
          </a:p>
          <a:p>
            <a:r>
              <a:rPr lang="en-US" dirty="0" smtClean="0"/>
              <a:t>Interaction between brain, language, and math development</a:t>
            </a:r>
          </a:p>
          <a:p>
            <a:r>
              <a:rPr lang="en-US" dirty="0" smtClean="0"/>
              <a:t>A brief </a:t>
            </a:r>
            <a:r>
              <a:rPr lang="en-US" dirty="0"/>
              <a:t>(biased) </a:t>
            </a:r>
            <a:r>
              <a:rPr lang="en-US" dirty="0" smtClean="0"/>
              <a:t>history of computational models of math development</a:t>
            </a:r>
          </a:p>
          <a:p>
            <a:r>
              <a:rPr lang="en-US" dirty="0" smtClean="0"/>
              <a:t>Approach: </a:t>
            </a:r>
          </a:p>
          <a:p>
            <a:pPr lvl="1"/>
            <a:r>
              <a:rPr lang="en-US" dirty="0" smtClean="0"/>
              <a:t>Dual Neural Nets: Linguistic and Mathematical</a:t>
            </a:r>
          </a:p>
          <a:p>
            <a:r>
              <a:rPr lang="en-US" dirty="0" smtClean="0"/>
              <a:t>Method Details</a:t>
            </a:r>
          </a:p>
          <a:p>
            <a:r>
              <a:rPr lang="en-US" dirty="0" smtClean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752377" y="5978918"/>
            <a:ext cx="77936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+mn-cs"/>
              </a:rPr>
              <a:t>Shrager, J.  &amp; Johnson, M. H. (1996). Factors influencing </a:t>
            </a:r>
            <a:r>
              <a:rPr lang="en-US" sz="1200" dirty="0"/>
              <a:t>the         Elman, et al. (1999). Rethinking Innateness.  MIT Press</a:t>
            </a:r>
            <a:r>
              <a:rPr lang="en-US" sz="1200" dirty="0" smtClean="0"/>
              <a:t>.</a:t>
            </a:r>
            <a:endParaRPr lang="en-US" sz="1200" dirty="0" smtClean="0">
              <a:cs typeface="+mn-cs"/>
            </a:endParaRPr>
          </a:p>
          <a:p>
            <a:pPr>
              <a:defRPr/>
            </a:pPr>
            <a:r>
              <a:rPr lang="en-US" sz="1200" dirty="0" smtClean="0">
                <a:cs typeface="+mn-cs"/>
              </a:rPr>
              <a:t> emergence </a:t>
            </a:r>
            <a:r>
              <a:rPr lang="en-US" sz="1200" dirty="0">
                <a:cs typeface="+mn-cs"/>
              </a:rPr>
              <a:t>of function in a simple cortical network.  </a:t>
            </a:r>
            <a:endParaRPr lang="en-US" sz="1200" dirty="0" smtClean="0">
              <a:cs typeface="+mn-cs"/>
            </a:endParaRPr>
          </a:p>
          <a:p>
            <a:pPr>
              <a:defRPr/>
            </a:pPr>
            <a:r>
              <a:rPr lang="en-US" sz="1200" dirty="0" smtClean="0">
                <a:cs typeface="+mn-cs"/>
              </a:rPr>
              <a:t>Neural </a:t>
            </a:r>
            <a:r>
              <a:rPr lang="en-US" sz="1200" dirty="0">
                <a:cs typeface="+mn-cs"/>
              </a:rPr>
              <a:t>Networks,  9(6), 1119-1129.</a:t>
            </a:r>
          </a:p>
          <a:p>
            <a:pPr>
              <a:defRPr/>
            </a:pPr>
            <a:endParaRPr lang="en-US" sz="1200" dirty="0">
              <a:cs typeface="+mn-cs"/>
            </a:endParaRP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25618" r="25626" b="8757"/>
          <a:stretch>
            <a:fillRect/>
          </a:stretch>
        </p:blipFill>
        <p:spPr bwMode="auto">
          <a:xfrm>
            <a:off x="608466" y="1244600"/>
            <a:ext cx="5715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867400" y="152400"/>
            <a:ext cx="3124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Cortical </a:t>
            </a:r>
            <a:r>
              <a:rPr lang="en-US" sz="2400" dirty="0" err="1">
                <a:cs typeface="+mn-cs"/>
              </a:rPr>
              <a:t>Parcellation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 descr="Screen Shot 2015-11-16 at 9.43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2" y="1409700"/>
            <a:ext cx="4292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1" descr="Screen Shot 2015-11-16 at 9.47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74" y="1409700"/>
            <a:ext cx="37719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Rectangle 1"/>
          <p:cNvSpPr>
            <a:spLocks noChangeArrowheads="1"/>
          </p:cNvSpPr>
          <p:nvPr/>
        </p:nvSpPr>
        <p:spPr bwMode="auto">
          <a:xfrm>
            <a:off x="4557713" y="62118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/>
              <a:t>Shrager, J.  &amp; Johnson, M. H. (1996). Factors influencing the emergence of function in a simple cortical network.  Neural Networks,  9(6), 1119-1129.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867400" y="152400"/>
            <a:ext cx="3124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Cortical </a:t>
            </a:r>
            <a:r>
              <a:rPr lang="en-US" sz="2400" dirty="0" err="1">
                <a:cs typeface="+mn-cs"/>
              </a:rPr>
              <a:t>Parcellation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9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" descr="Screen Shot 2015-11-16 at 9.5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5429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19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1" descr="Screen Shot 2015-11-16 at 9.3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2"/>
          <a:stretch>
            <a:fillRect/>
          </a:stretch>
        </p:blipFill>
        <p:spPr bwMode="auto">
          <a:xfrm>
            <a:off x="85465" y="1635686"/>
            <a:ext cx="4820673" cy="515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7004" y="85865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Earliest Strategy Choice Model</a:t>
            </a:r>
            <a:endParaRPr lang="en-US" sz="2400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12868" y="4252560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</a:t>
            </a:r>
            <a:r>
              <a:rPr lang="en-US" sz="1200" dirty="0"/>
              <a:t>A</a:t>
            </a:r>
            <a:r>
              <a:rPr lang="en-US" sz="1200" dirty="0" smtClean="0"/>
              <a:t>ssociation Layer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712868" y="2828644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Results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817128" y="5671833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1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163767" y="5671833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2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64580" y="22736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“Addition” Network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573125" y="2730294"/>
            <a:ext cx="855279" cy="2189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573125" y="4154210"/>
            <a:ext cx="855279" cy="21892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58220" y="5192616"/>
            <a:ext cx="320006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7402399" y="4253601"/>
            <a:ext cx="154568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Strategy Association Layer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555550" y="2828643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Strategies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8876480">
            <a:off x="6844402" y="4982032"/>
            <a:ext cx="1432182" cy="6838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501037">
            <a:off x="7178144" y="5335295"/>
            <a:ext cx="130525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7631610" y="3550980"/>
            <a:ext cx="855279" cy="5499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77311" y="1636907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70851" y="1006648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88188" y="536601"/>
            <a:ext cx="203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digit addition</a:t>
            </a:r>
          </a:p>
          <a:p>
            <a:r>
              <a:rPr lang="en-US" dirty="0" smtClean="0"/>
              <a:t>        (up to 5+5)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 rot="20990559">
            <a:off x="4131875" y="302650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7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16 at 9.35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8392" r="20920" b="49866"/>
          <a:stretch/>
        </p:blipFill>
        <p:spPr bwMode="auto">
          <a:xfrm>
            <a:off x="1126738" y="782953"/>
            <a:ext cx="6588550" cy="495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89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16 at 9.35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49289" r="13096" b="1"/>
          <a:stretch/>
        </p:blipFill>
        <p:spPr bwMode="auto">
          <a:xfrm>
            <a:off x="1231772" y="401025"/>
            <a:ext cx="6922752" cy="566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85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8711" y="4963743"/>
            <a:ext cx="59559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say the next number from the EB: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If the EB contains 0, say 1,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Else choose a random number (R) between 0 and 1,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		If R </a:t>
            </a:r>
            <a:r>
              <a:rPr lang="en-US" sz="1600" dirty="0"/>
              <a:t>&gt;</a:t>
            </a:r>
            <a:r>
              <a:rPr lang="en-US" sz="1600" dirty="0" smtClean="0"/>
              <a:t> the probability of error parameter,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Say EB + 1.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Otherwise, say the nearest </a:t>
            </a:r>
            <a:r>
              <a:rPr lang="en-US" sz="1600" dirty="0" err="1" smtClean="0"/>
              <a:t>confuser</a:t>
            </a:r>
            <a:r>
              <a:rPr lang="en-US" sz="1600" dirty="0" smtClean="0"/>
              <a:t> value of EB + 1.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943" y="2204394"/>
            <a:ext cx="61928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raise &lt;N&gt; fingers on the attended hand:</a:t>
            </a:r>
          </a:p>
          <a:p>
            <a:r>
              <a:rPr lang="tr-TR" sz="1600" dirty="0" smtClean="0"/>
              <a:t>	Start C at 0.</a:t>
            </a:r>
          </a:p>
          <a:p>
            <a:r>
              <a:rPr lang="tr-TR" sz="1600" dirty="0"/>
              <a:t>	</a:t>
            </a:r>
            <a:r>
              <a:rPr lang="tr-TR" sz="1600" dirty="0" err="1" smtClean="0"/>
              <a:t>Until</a:t>
            </a:r>
            <a:r>
              <a:rPr lang="tr-TR" sz="1600" dirty="0" smtClean="0"/>
              <a:t> C = N:</a:t>
            </a:r>
          </a:p>
          <a:p>
            <a:r>
              <a:rPr lang="tr-TR" sz="1600" dirty="0"/>
              <a:t>	</a:t>
            </a:r>
            <a:r>
              <a:rPr lang="tr-TR" sz="1600" dirty="0" smtClean="0"/>
              <a:t>	</a:t>
            </a:r>
            <a:r>
              <a:rPr lang="tr-TR" sz="1600" b="1" dirty="0" smtClean="0"/>
              <a:t>Say </a:t>
            </a:r>
            <a:r>
              <a:rPr lang="tr-TR" sz="1600" b="1" dirty="0" err="1" smtClean="0"/>
              <a:t>the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next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number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from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the</a:t>
            </a:r>
            <a:r>
              <a:rPr lang="tr-TR" sz="1600" b="1" dirty="0" smtClean="0"/>
              <a:t> </a:t>
            </a:r>
            <a:r>
              <a:rPr lang="tr-TR" sz="1600" dirty="0" smtClean="0"/>
              <a:t>EB,</a:t>
            </a:r>
          </a:p>
          <a:p>
            <a:r>
              <a:rPr lang="tr-TR" sz="1600" dirty="0" smtClean="0"/>
              <a:t>	</a:t>
            </a:r>
            <a:r>
              <a:rPr lang="tr-TR" sz="1600" dirty="0"/>
              <a:t>	</a:t>
            </a:r>
            <a:r>
              <a:rPr lang="tr-TR" sz="1600" dirty="0" smtClean="0"/>
              <a:t>Put </a:t>
            </a:r>
            <a:r>
              <a:rPr lang="tr-TR" sz="1600" dirty="0" err="1" smtClean="0"/>
              <a:t>up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attended</a:t>
            </a:r>
            <a:r>
              <a:rPr lang="tr-TR" sz="1600" dirty="0" smtClean="0"/>
              <a:t> </a:t>
            </a:r>
            <a:r>
              <a:rPr lang="tr-TR" sz="1600" dirty="0" err="1" smtClean="0"/>
              <a:t>finger</a:t>
            </a:r>
            <a:r>
              <a:rPr lang="tr-TR" sz="1600" dirty="0"/>
              <a:t>,</a:t>
            </a:r>
            <a:endParaRPr lang="tr-TR" sz="1600" dirty="0" smtClean="0"/>
          </a:p>
          <a:p>
            <a:r>
              <a:rPr lang="tr-TR" sz="1600" dirty="0" smtClean="0"/>
              <a:t>	</a:t>
            </a:r>
            <a:r>
              <a:rPr lang="tr-TR" sz="1600" dirty="0"/>
              <a:t>	</a:t>
            </a:r>
            <a:r>
              <a:rPr lang="tr-TR" sz="1600" dirty="0" err="1"/>
              <a:t>Shift</a:t>
            </a:r>
            <a:r>
              <a:rPr lang="tr-TR" sz="1600" dirty="0"/>
              <a:t> </a:t>
            </a:r>
            <a:r>
              <a:rPr lang="tr-TR" sz="1600" dirty="0" err="1"/>
              <a:t>focus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next</a:t>
            </a:r>
            <a:r>
              <a:rPr lang="tr-TR" sz="1600" dirty="0"/>
              <a:t> </a:t>
            </a:r>
            <a:r>
              <a:rPr lang="tr-TR" sz="1600" dirty="0" err="1" smtClean="0"/>
              <a:t>finger</a:t>
            </a:r>
            <a:r>
              <a:rPr lang="tr-TR" sz="1600" dirty="0" smtClean="0"/>
              <a:t>,</a:t>
            </a:r>
            <a:endParaRPr lang="tr-TR" sz="1600" dirty="0"/>
          </a:p>
          <a:p>
            <a:r>
              <a:rPr lang="tr-TR" sz="1600" dirty="0" smtClean="0"/>
              <a:t>		</a:t>
            </a:r>
            <a:r>
              <a:rPr lang="tr-TR" sz="1600" dirty="0" err="1" smtClean="0"/>
              <a:t>Increment</a:t>
            </a:r>
            <a:r>
              <a:rPr lang="tr-TR" sz="1600" dirty="0" smtClean="0"/>
              <a:t> C.</a:t>
            </a:r>
          </a:p>
          <a:p>
            <a:r>
              <a:rPr lang="tr-TR" sz="1600" dirty="0" smtClean="0"/>
              <a:t>	</a:t>
            </a:r>
            <a:r>
              <a:rPr lang="tr-TR" sz="1600" dirty="0" err="1" smtClean="0"/>
              <a:t>Try</a:t>
            </a:r>
            <a:r>
              <a:rPr lang="tr-TR" sz="1600" dirty="0" smtClean="0"/>
              <a:t> </a:t>
            </a:r>
            <a:r>
              <a:rPr lang="tr-TR" sz="1600" dirty="0" err="1" smtClean="0"/>
              <a:t>again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retrieve</a:t>
            </a:r>
            <a:r>
              <a:rPr lang="tr-TR" sz="1600" dirty="0" smtClean="0"/>
              <a:t> an </a:t>
            </a:r>
            <a:r>
              <a:rPr lang="tr-TR" sz="1600" dirty="0" err="1" smtClean="0"/>
              <a:t>answer</a:t>
            </a:r>
            <a:r>
              <a:rPr lang="tr-TR" sz="1600" dirty="0" smtClean="0"/>
              <a:t>.</a:t>
            </a:r>
          </a:p>
          <a:p>
            <a:r>
              <a:rPr lang="tr-TR" sz="1600" dirty="0"/>
              <a:t>	</a:t>
            </a:r>
            <a:r>
              <a:rPr lang="tr-TR" sz="1600" dirty="0" smtClean="0"/>
              <a:t>	</a:t>
            </a:r>
            <a:r>
              <a:rPr lang="tr-TR" sz="1600" dirty="0" err="1" smtClean="0"/>
              <a:t>If</a:t>
            </a:r>
            <a:r>
              <a:rPr lang="tr-TR" sz="1600" dirty="0" smtClean="0"/>
              <a:t> </a:t>
            </a:r>
            <a:r>
              <a:rPr lang="tr-TR" sz="1600" dirty="0" err="1" smtClean="0"/>
              <a:t>you</a:t>
            </a:r>
            <a:r>
              <a:rPr lang="tr-TR" sz="1600" dirty="0" smtClean="0"/>
              <a:t> </a:t>
            </a:r>
            <a:r>
              <a:rPr lang="tr-TR" sz="1600" dirty="0" err="1" smtClean="0"/>
              <a:t>get</a:t>
            </a:r>
            <a:r>
              <a:rPr lang="tr-TR" sz="1600" dirty="0" smtClean="0"/>
              <a:t> </a:t>
            </a:r>
            <a:r>
              <a:rPr lang="tr-TR" sz="1600" dirty="0" err="1" smtClean="0"/>
              <a:t>one</a:t>
            </a:r>
            <a:r>
              <a:rPr lang="tr-TR" sz="1600" dirty="0"/>
              <a:t>,</a:t>
            </a:r>
            <a:r>
              <a:rPr lang="tr-TR" sz="1600" dirty="0" smtClean="0"/>
              <a:t> </a:t>
            </a:r>
            <a:r>
              <a:rPr lang="tr-TR" sz="1600" dirty="0"/>
              <a:t>p</a:t>
            </a:r>
            <a:r>
              <a:rPr lang="tr-TR" sz="1600" dirty="0" smtClean="0"/>
              <a:t>ut it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EB, </a:t>
            </a:r>
            <a:r>
              <a:rPr lang="tr-TR" sz="1600" dirty="0" err="1" smtClean="0"/>
              <a:t>and</a:t>
            </a:r>
            <a:r>
              <a:rPr lang="tr-TR" sz="1600" dirty="0" smtClean="0"/>
              <a:t> stop.</a:t>
            </a:r>
            <a:endParaRPr lang="tr-TR" sz="1600" dirty="0"/>
          </a:p>
        </p:txBody>
      </p:sp>
      <p:sp>
        <p:nvSpPr>
          <p:cNvPr id="6" name="Rectangle 5"/>
          <p:cNvSpPr/>
          <p:nvPr/>
        </p:nvSpPr>
        <p:spPr>
          <a:xfrm>
            <a:off x="4663717" y="2204394"/>
            <a:ext cx="40983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count fingers: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Until there are no more fingers to count: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b="1" dirty="0" smtClean="0"/>
              <a:t>Say the next number from the EB</a:t>
            </a:r>
            <a:r>
              <a:rPr lang="en-US" sz="1600" dirty="0" smtClean="0"/>
              <a:t>,</a:t>
            </a:r>
            <a:endParaRPr lang="en-US" sz="1600" dirty="0"/>
          </a:p>
          <a:p>
            <a:r>
              <a:rPr lang="tr-TR" sz="1600" dirty="0" smtClean="0"/>
              <a:t>		</a:t>
            </a:r>
            <a:r>
              <a:rPr lang="tr-TR" sz="1600" dirty="0" err="1" smtClean="0"/>
              <a:t>Shift</a:t>
            </a:r>
            <a:r>
              <a:rPr lang="tr-TR" sz="1600" dirty="0" smtClean="0"/>
              <a:t> </a:t>
            </a:r>
            <a:r>
              <a:rPr lang="tr-TR" sz="1600" dirty="0" err="1" smtClean="0"/>
              <a:t>focus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next</a:t>
            </a:r>
            <a:r>
              <a:rPr lang="tr-TR" sz="1600" dirty="0" smtClean="0"/>
              <a:t> </a:t>
            </a:r>
            <a:r>
              <a:rPr lang="tr-TR" sz="1600" dirty="0" err="1" smtClean="0"/>
              <a:t>finger</a:t>
            </a:r>
            <a:r>
              <a:rPr lang="tr-TR" sz="16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299" y="114180"/>
            <a:ext cx="67485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Strategy: Count from one twice:</a:t>
            </a:r>
            <a:endParaRPr lang="en-US" sz="1600" dirty="0"/>
          </a:p>
          <a:p>
            <a:r>
              <a:rPr lang="en-US" sz="1600" dirty="0" smtClean="0"/>
              <a:t>	Put all fingers down; Pick a hand, Pick an addend, Say the addend, </a:t>
            </a:r>
            <a:br>
              <a:rPr lang="en-US" sz="1600" dirty="0" smtClean="0"/>
            </a:br>
            <a:r>
              <a:rPr lang="en-US" sz="1600" dirty="0" smtClean="0"/>
              <a:t>	Clear the echoic buffer (EB), Raise &lt;addend&gt; finger on the attend hand,</a:t>
            </a:r>
          </a:p>
          <a:p>
            <a:r>
              <a:rPr lang="en-US" sz="1600" dirty="0" smtClean="0"/>
              <a:t>	Swap hands, Swap addends, Say the next addend, </a:t>
            </a:r>
            <a:br>
              <a:rPr lang="en-US" sz="1600" dirty="0" smtClean="0"/>
            </a:br>
            <a:r>
              <a:rPr lang="en-US" sz="1600" dirty="0" smtClean="0"/>
              <a:t>	Clear </a:t>
            </a:r>
            <a:r>
              <a:rPr lang="en-US" sz="1600" dirty="0"/>
              <a:t>the </a:t>
            </a:r>
            <a:r>
              <a:rPr lang="en-US" sz="1600" dirty="0" smtClean="0"/>
              <a:t>EB, </a:t>
            </a:r>
            <a:r>
              <a:rPr lang="en-US" sz="1600" b="1" dirty="0"/>
              <a:t>Raise &lt;addend&gt; finger on the attend </a:t>
            </a:r>
            <a:r>
              <a:rPr lang="en-US" sz="1600" b="1" dirty="0" smtClean="0"/>
              <a:t>hand</a:t>
            </a:r>
            <a:r>
              <a:rPr lang="en-US" sz="1600" dirty="0" smtClean="0"/>
              <a:t>,                     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 smtClean="0"/>
              <a:t>Pick a hand, </a:t>
            </a:r>
            <a:r>
              <a:rPr lang="en-US" sz="1600" dirty="0"/>
              <a:t>Clear the EB</a:t>
            </a:r>
            <a:r>
              <a:rPr lang="en-US" sz="1600" dirty="0" smtClean="0"/>
              <a:t>, Count fingers, Swap hands, </a:t>
            </a:r>
            <a:r>
              <a:rPr lang="en-US" sz="1600" b="1" dirty="0" smtClean="0"/>
              <a:t>Count fingers</a:t>
            </a:r>
            <a:r>
              <a:rPr lang="en-US" sz="1600" dirty="0" smtClean="0"/>
              <a:t>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Say the contents of the EB as the answer.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264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Non-Language Addition</a:t>
            </a:r>
          </a:p>
          <a:p>
            <a:pPr lvl="1"/>
            <a:r>
              <a:rPr lang="en-US" dirty="0"/>
              <a:t>Basic </a:t>
            </a:r>
            <a:r>
              <a:rPr lang="en-US" dirty="0" smtClean="0"/>
              <a:t>learning and strategy choice effects</a:t>
            </a:r>
            <a:endParaRPr lang="en-US" dirty="0"/>
          </a:p>
          <a:p>
            <a:pPr lvl="1"/>
            <a:r>
              <a:rPr lang="en-US" dirty="0"/>
              <a:t>Counting pretraining </a:t>
            </a:r>
            <a:r>
              <a:rPr lang="en-US" dirty="0" smtClean="0"/>
              <a:t>(interference) effect</a:t>
            </a:r>
            <a:endParaRPr lang="en-US" dirty="0"/>
          </a:p>
          <a:p>
            <a:pPr lvl="1"/>
            <a:r>
              <a:rPr lang="en-US" dirty="0" smtClean="0"/>
              <a:t>(Error effect)</a:t>
            </a:r>
            <a:endParaRPr lang="en-US" dirty="0"/>
          </a:p>
          <a:p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Basic learning</a:t>
            </a:r>
          </a:p>
          <a:p>
            <a:pPr lvl="1"/>
            <a:r>
              <a:rPr lang="en-US" dirty="0" smtClean="0"/>
              <a:t>Different representation/orthogonality</a:t>
            </a:r>
          </a:p>
          <a:p>
            <a:r>
              <a:rPr lang="en-US" dirty="0" smtClean="0"/>
              <a:t>Combined Language </a:t>
            </a:r>
            <a:r>
              <a:rPr lang="en-US" dirty="0" smtClean="0">
                <a:sym typeface="Wingdings"/>
              </a:rPr>
              <a:t> Addition</a:t>
            </a:r>
          </a:p>
          <a:p>
            <a:pPr lvl="1"/>
            <a:r>
              <a:rPr lang="en-US" dirty="0" smtClean="0"/>
              <a:t>Same set of experiments with pre-trained language input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>
          <a:xfrm>
            <a:off x="362848" y="1508611"/>
            <a:ext cx="6865460" cy="1995582"/>
          </a:xfrm>
          <a:prstGeom prst="frame">
            <a:avLst>
              <a:gd name="adj1" fmla="val 19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3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3229" y="139052"/>
            <a:ext cx="858421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# SCANNED PARAMETERS:						# NON-</a:t>
            </a:r>
            <a:r>
              <a:rPr lang="en-US" sz="1400" dirty="0"/>
              <a:t>SCANNED </a:t>
            </a:r>
            <a:r>
              <a:rPr lang="en-US" sz="1400" dirty="0" smtClean="0"/>
              <a:t>PARAMETERS: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                                                                                                                           </a:t>
            </a:r>
          </a:p>
          <a:p>
            <a:r>
              <a:rPr lang="en-US" sz="1400" dirty="0"/>
              <a:t># Setting up the initial counting network                                                                                      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initial_counting_network_burn_in_epochs</a:t>
            </a:r>
            <a:r>
              <a:rPr lang="en-US" sz="1400" dirty="0"/>
              <a:t>": [1],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initial_counting_network_learning_rate</a:t>
            </a:r>
            <a:r>
              <a:rPr lang="en-US" sz="1400" dirty="0"/>
              <a:t>": [0.05],</a:t>
            </a:r>
          </a:p>
          <a:p>
            <a:r>
              <a:rPr lang="en-US" sz="1400" dirty="0"/>
              <a:t># Problem presentation and execution                                                                                           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DR_threshold</a:t>
            </a:r>
            <a:r>
              <a:rPr lang="en-US" sz="1400" dirty="0"/>
              <a:t>": [1.0], </a:t>
            </a:r>
          </a:p>
          <a:p>
            <a:r>
              <a:rPr lang="en-US" sz="1400" dirty="0"/>
              <a:t>"PERR": [0.0],</a:t>
            </a:r>
          </a:p>
          <a:p>
            <a:endParaRPr lang="en-US" sz="1400" dirty="0"/>
          </a:p>
          <a:p>
            <a:r>
              <a:rPr lang="en-US" sz="1400" dirty="0"/>
              <a:t># Choosing to use retrieval v. a strategy                                                                                      </a:t>
            </a:r>
          </a:p>
          <a:p>
            <a:r>
              <a:rPr lang="en-US" sz="1400" dirty="0"/>
              <a:t>"RETRIEVAL_LOW_CC": [0.60], </a:t>
            </a:r>
          </a:p>
          <a:p>
            <a:r>
              <a:rPr lang="en-US" sz="1400" dirty="0"/>
              <a:t>"RETRIEVAL_HIGH_CC": [0.61], </a:t>
            </a:r>
          </a:p>
          <a:p>
            <a:r>
              <a:rPr lang="en-US" sz="1400" dirty="0"/>
              <a:t>"STRATEGY_LOW_CC": [0.6], </a:t>
            </a:r>
          </a:p>
          <a:p>
            <a:r>
              <a:rPr lang="en-US" sz="1400" dirty="0"/>
              <a:t>"STRATEGY_HIGH_CC": [1.0],</a:t>
            </a:r>
          </a:p>
          <a:p>
            <a:endParaRPr lang="en-US" sz="1400" dirty="0"/>
          </a:p>
          <a:p>
            <a:r>
              <a:rPr lang="en-US" sz="1400" dirty="0"/>
              <a:t># Learning target </a:t>
            </a:r>
            <a:r>
              <a:rPr lang="en-US" sz="1400" dirty="0" err="1"/>
              <a:t>params</a:t>
            </a:r>
            <a:r>
              <a:rPr lang="en-US" sz="1400" dirty="0"/>
              <a:t>                                                                                                       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strategy_hidden_units</a:t>
            </a:r>
            <a:r>
              <a:rPr lang="en-US" sz="1400" dirty="0"/>
              <a:t>": [3],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results_hidden_units</a:t>
            </a:r>
            <a:r>
              <a:rPr lang="en-US" sz="1400" dirty="0"/>
              <a:t>": [10],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strategy_learning_rate</a:t>
            </a:r>
            <a:r>
              <a:rPr lang="en-US" sz="1400" dirty="0"/>
              <a:t>": [0.1],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results_learning_rate</a:t>
            </a:r>
            <a:r>
              <a:rPr lang="en-US" sz="1400" dirty="0"/>
              <a:t>": [0.05]</a:t>
            </a:r>
            <a:r>
              <a:rPr lang="en-US" sz="1400" dirty="0" smtClean="0"/>
              <a:t>,						</a:t>
            </a:r>
            <a:endParaRPr lang="en-US" sz="1400" dirty="0"/>
          </a:p>
        </p:txBody>
      </p:sp>
      <p:pic>
        <p:nvPicPr>
          <p:cNvPr id="6" name="Picture 5" descr="Screen Shot 2016-08-21 at 1.3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68" y="668374"/>
            <a:ext cx="3447764" cy="33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1" descr="Screen Shot 2015-11-16 at 9.3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2"/>
          <a:stretch>
            <a:fillRect/>
          </a:stretch>
        </p:blipFill>
        <p:spPr bwMode="auto">
          <a:xfrm>
            <a:off x="85465" y="1635686"/>
            <a:ext cx="4820673" cy="515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7004" y="85865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Earliest Strategy Choice Model</a:t>
            </a:r>
            <a:endParaRPr lang="en-US" sz="2400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12868" y="4252560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</a:t>
            </a:r>
            <a:r>
              <a:rPr lang="en-US" sz="1200" dirty="0"/>
              <a:t>A</a:t>
            </a:r>
            <a:r>
              <a:rPr lang="en-US" sz="1200" dirty="0" smtClean="0"/>
              <a:t>ssociation Layer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712868" y="2828644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Results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817128" y="5671833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1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163767" y="5671833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2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64580" y="227369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“Addition” Network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573125" y="2730294"/>
            <a:ext cx="855279" cy="2189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573125" y="4154210"/>
            <a:ext cx="855279" cy="21892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58220" y="5192616"/>
            <a:ext cx="320006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7402399" y="4253601"/>
            <a:ext cx="154568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Strategy Association Layer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555550" y="2828643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Strategies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8876480">
            <a:off x="6844402" y="4982032"/>
            <a:ext cx="1432182" cy="6838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501037">
            <a:off x="7178144" y="5335295"/>
            <a:ext cx="130525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7631610" y="3550980"/>
            <a:ext cx="855279" cy="5499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77311" y="1636907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70851" y="1006648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88188" y="536601"/>
            <a:ext cx="203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digit addition</a:t>
            </a:r>
          </a:p>
          <a:p>
            <a:r>
              <a:rPr lang="en-US" dirty="0" smtClean="0"/>
              <a:t>        (up to 5+5)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 rot="20990559">
            <a:off x="4131875" y="302650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21079"/>
            <a:ext cx="7867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It’s All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Learning Result</a:t>
            </a:r>
            <a:endParaRPr lang="en-US" dirty="0"/>
          </a:p>
        </p:txBody>
      </p:sp>
      <p:pic>
        <p:nvPicPr>
          <p:cNvPr id="4" name="Picture 3" descr="Screen Shot 2016-08-19 at 11.20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40795" r="6393" b="4602"/>
          <a:stretch/>
        </p:blipFill>
        <p:spPr>
          <a:xfrm>
            <a:off x="1976566" y="2366983"/>
            <a:ext cx="5118061" cy="3141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91539" y="3883505"/>
            <a:ext cx="24647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</a:t>
            </a:r>
            <a:r>
              <a:rPr lang="en-US" dirty="0" err="1" smtClean="0"/>
              <a:t>Coef</a:t>
            </a:r>
            <a:r>
              <a:rPr lang="en-US" dirty="0" smtClean="0"/>
              <a:t>. (adult)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8053" y="4877462"/>
            <a:ext cx="40122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~1000               ~2000</a:t>
            </a:r>
          </a:p>
          <a:p>
            <a:r>
              <a:rPr lang="en-US" dirty="0" smtClean="0"/>
              <a:t>Addition Problem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6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Strategy Choice Result</a:t>
            </a:r>
            <a:endParaRPr lang="en-US" dirty="0"/>
          </a:p>
        </p:txBody>
      </p:sp>
      <p:pic>
        <p:nvPicPr>
          <p:cNvPr id="4" name="Picture 3" descr="Screen Shot 2016-08-19 at 11.5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23" y="3610199"/>
            <a:ext cx="4787900" cy="298450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9008" r="29375" b="8594"/>
          <a:stretch>
            <a:fillRect/>
          </a:stretch>
        </p:blipFill>
        <p:spPr bwMode="auto">
          <a:xfrm>
            <a:off x="76011" y="1484866"/>
            <a:ext cx="44196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92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Interference Effect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55766" y="6294394"/>
            <a:ext cx="267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 2016-07-22 at 3.55.09 PM</a:t>
            </a:r>
            <a:endParaRPr lang="en-US" dirty="0"/>
          </a:p>
        </p:txBody>
      </p:sp>
      <p:pic>
        <p:nvPicPr>
          <p:cNvPr id="5" name="Picture 4" descr="Screen Shot 2016-08-19 at 10.1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1" y="1417638"/>
            <a:ext cx="8628514" cy="4591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105" y="4273950"/>
            <a:ext cx="24647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0(1)    250    500     750</a:t>
            </a:r>
          </a:p>
          <a:p>
            <a:r>
              <a:rPr lang="en-US" dirty="0" smtClean="0"/>
              <a:t>Pre-Counting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465748" y="3287442"/>
            <a:ext cx="24647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</a:t>
            </a:r>
            <a:r>
              <a:rPr lang="en-US" dirty="0" err="1" smtClean="0"/>
              <a:t>Coef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4606" y="2364441"/>
            <a:ext cx="18223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T0 Base Exact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7069" y="2396735"/>
            <a:ext cx="18223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T2000 Adult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56354" y="4273949"/>
            <a:ext cx="24647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0(1)    250    500     750</a:t>
            </a:r>
          </a:p>
          <a:p>
            <a:r>
              <a:rPr lang="en-US" dirty="0" smtClean="0"/>
              <a:t>Pre-Counting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Counting Interference x Learning Rate</a:t>
            </a:r>
            <a:endParaRPr lang="en-US" dirty="0"/>
          </a:p>
        </p:txBody>
      </p:sp>
      <p:pic>
        <p:nvPicPr>
          <p:cNvPr id="4" name="Picture 3" descr="Screen Shot 2016-08-19 at 9.46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8" y="1498081"/>
            <a:ext cx="8037357" cy="4117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62555" y="6387101"/>
            <a:ext cx="275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2016-07-26 at 11.15.56 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2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Non-Language Addition</a:t>
            </a:r>
          </a:p>
          <a:p>
            <a:pPr lvl="1"/>
            <a:r>
              <a:rPr lang="en-US" dirty="0"/>
              <a:t>Basic </a:t>
            </a:r>
            <a:r>
              <a:rPr lang="en-US" dirty="0" smtClean="0"/>
              <a:t>learning and strategy choice effects</a:t>
            </a:r>
            <a:endParaRPr lang="en-US" dirty="0"/>
          </a:p>
          <a:p>
            <a:pPr lvl="1"/>
            <a:r>
              <a:rPr lang="en-US" dirty="0"/>
              <a:t>Counting pretraining </a:t>
            </a:r>
            <a:r>
              <a:rPr lang="en-US" dirty="0" smtClean="0"/>
              <a:t>(interference) effect</a:t>
            </a:r>
            <a:endParaRPr lang="en-US" dirty="0"/>
          </a:p>
          <a:p>
            <a:pPr lvl="1"/>
            <a:r>
              <a:rPr lang="en-US" dirty="0" smtClean="0"/>
              <a:t>(Error effect)</a:t>
            </a:r>
            <a:endParaRPr lang="en-US" dirty="0"/>
          </a:p>
          <a:p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Basic learning</a:t>
            </a:r>
          </a:p>
          <a:p>
            <a:pPr lvl="1"/>
            <a:r>
              <a:rPr lang="en-US" dirty="0" smtClean="0"/>
              <a:t>Different representation/orthogonality</a:t>
            </a:r>
          </a:p>
          <a:p>
            <a:r>
              <a:rPr lang="en-US" dirty="0" smtClean="0"/>
              <a:t>Combined Language </a:t>
            </a:r>
            <a:r>
              <a:rPr lang="en-US" dirty="0" smtClean="0">
                <a:sym typeface="Wingdings"/>
              </a:rPr>
              <a:t> Addition</a:t>
            </a:r>
          </a:p>
          <a:p>
            <a:pPr lvl="1"/>
            <a:r>
              <a:rPr lang="en-US" dirty="0" smtClean="0"/>
              <a:t>Same set of experiments with pre-trained language input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362848" y="3084066"/>
            <a:ext cx="6865460" cy="1995582"/>
          </a:xfrm>
          <a:prstGeom prst="frame">
            <a:avLst>
              <a:gd name="adj1" fmla="val 19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1" y="5216080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Words (including both number and non-number)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246432" y="3792164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 and Language Association Layer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84884" y="2370848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Non-number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536204" y="2368247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semantics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6376" y="5875195"/>
            <a:ext cx="21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“Language” network</a:t>
            </a:r>
          </a:p>
          <a:p>
            <a:r>
              <a:rPr lang="en-US" dirty="0" smtClean="0"/>
              <a:t>Trained Early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12868" y="3875932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</a:t>
            </a:r>
            <a:r>
              <a:rPr lang="en-US" sz="1200" dirty="0"/>
              <a:t>A</a:t>
            </a:r>
            <a:r>
              <a:rPr lang="en-US" sz="1200" dirty="0" smtClean="0"/>
              <a:t>ssociation Layer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712868" y="2452016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Results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817128" y="5295205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1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6163767" y="5295205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2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027427" y="619836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“Addition” Network</a:t>
            </a:r>
          </a:p>
          <a:p>
            <a:r>
              <a:rPr lang="en-US" dirty="0" smtClean="0"/>
              <a:t>Train Later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5573125" y="2353666"/>
            <a:ext cx="855279" cy="21892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5573125" y="3777582"/>
            <a:ext cx="855279" cy="21892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58220" y="4815988"/>
            <a:ext cx="320006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402399" y="3876973"/>
            <a:ext cx="154568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Strategy Association Layer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7555550" y="2452015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Strategies</a:t>
            </a:r>
            <a:endParaRPr lang="en-US" sz="1200" dirty="0"/>
          </a:p>
        </p:txBody>
      </p:sp>
      <p:cxnSp>
        <p:nvCxnSpPr>
          <p:cNvPr id="29" name="Elbow Connector 28"/>
          <p:cNvCxnSpPr>
            <a:stCxn id="7" idx="3"/>
            <a:endCxn id="11" idx="2"/>
          </p:cNvCxnSpPr>
          <p:nvPr/>
        </p:nvCxnSpPr>
        <p:spPr>
          <a:xfrm>
            <a:off x="2597002" y="2652566"/>
            <a:ext cx="2740672" cy="3211276"/>
          </a:xfrm>
          <a:prstGeom prst="bentConnector4">
            <a:avLst>
              <a:gd name="adj1" fmla="val 40503"/>
              <a:gd name="adj2" fmla="val 1071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  <a:endCxn id="18" idx="2"/>
          </p:cNvCxnSpPr>
          <p:nvPr/>
        </p:nvCxnSpPr>
        <p:spPr>
          <a:xfrm>
            <a:off x="2597002" y="2652566"/>
            <a:ext cx="4087311" cy="3211276"/>
          </a:xfrm>
          <a:prstGeom prst="bentConnector4">
            <a:avLst>
              <a:gd name="adj1" fmla="val 43632"/>
              <a:gd name="adj2" fmla="val 1071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8189" y="1066550"/>
            <a:ext cx="17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Naming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64068" y="598787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65664" y="309527"/>
            <a:ext cx="203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digit addition</a:t>
            </a:r>
          </a:p>
          <a:p>
            <a:r>
              <a:rPr lang="en-US" dirty="0" smtClean="0"/>
              <a:t>        (up to 5+5)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 rot="20990559">
            <a:off x="3521409" y="23227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0990559">
            <a:off x="776327" y="454617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1151871" y="2269897"/>
            <a:ext cx="855279" cy="21892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1098336" y="3693814"/>
            <a:ext cx="855279" cy="218925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8876480">
            <a:off x="6844402" y="4605404"/>
            <a:ext cx="1432182" cy="68382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2501037">
            <a:off x="7178144" y="4958667"/>
            <a:ext cx="130525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7631610" y="3174352"/>
            <a:ext cx="855279" cy="54996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40740" y="1836789"/>
            <a:ext cx="6886223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0172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0-2 Years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4858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 Years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9544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4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Channel Representation</a:t>
            </a:r>
            <a:br>
              <a:rPr lang="en-US" dirty="0" smtClean="0"/>
            </a:br>
            <a:r>
              <a:rPr lang="en-US" dirty="0" smtClean="0"/>
              <a:t>of Object &amp; Number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52" y="1525417"/>
            <a:ext cx="2066495" cy="27553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8379" y="4543229"/>
            <a:ext cx="34848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Linguistic </a:t>
            </a:r>
            <a:r>
              <a:rPr lang="en-US" dirty="0" smtClean="0">
                <a:sym typeface="Wingdings"/>
              </a:rPr>
              <a:t> [Semantic/Neural]</a:t>
            </a:r>
            <a:endParaRPr lang="en-US" dirty="0" smtClean="0"/>
          </a:p>
          <a:p>
            <a:r>
              <a:rPr lang="en-US" dirty="0" smtClean="0"/>
              <a:t>“Five” </a:t>
            </a:r>
            <a:r>
              <a:rPr lang="en-US" dirty="0" smtClean="0">
                <a:sym typeface="Wingdings"/>
              </a:rPr>
              <a:t> [5]</a:t>
            </a:r>
            <a:r>
              <a:rPr lang="en-US" dirty="0" smtClean="0"/>
              <a:t> </a:t>
            </a:r>
          </a:p>
          <a:p>
            <a:r>
              <a:rPr lang="en-US" dirty="0" smtClean="0"/>
              <a:t>v.</a:t>
            </a:r>
          </a:p>
          <a:p>
            <a:r>
              <a:rPr lang="en-US" dirty="0" smtClean="0"/>
              <a:t>“Hand” </a:t>
            </a:r>
            <a:r>
              <a:rPr lang="en-US" dirty="0" smtClean="0">
                <a:sym typeface="Wingdings"/>
              </a:rPr>
              <a:t> [hand]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20396" y="4931761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Words (including both number and non-number)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4900127" y="3507845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 and Language Association Layer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5138579" y="2086529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Non-number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6189899" y="2083928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semantics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240071" y="5590876"/>
            <a:ext cx="21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“Language” network</a:t>
            </a:r>
          </a:p>
          <a:p>
            <a:r>
              <a:rPr lang="en-US" dirty="0" smtClean="0"/>
              <a:t>Trained Early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805566" y="1985578"/>
            <a:ext cx="855279" cy="21892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70173" t="30609" r="20473" b="6879"/>
          <a:stretch/>
        </p:blipFill>
        <p:spPr>
          <a:xfrm rot="16200000">
            <a:off x="5752031" y="3409495"/>
            <a:ext cx="855279" cy="21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Foray into Representation</a:t>
            </a:r>
            <a:endParaRPr lang="en-US" dirty="0"/>
          </a:p>
        </p:txBody>
      </p:sp>
      <p:pic>
        <p:nvPicPr>
          <p:cNvPr id="3" name="Picture 2" descr="Screen Shot 2016-08-21 at 7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1" y="1417638"/>
            <a:ext cx="3950312" cy="4919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298"/>
          <a:stretch/>
        </p:blipFill>
        <p:spPr>
          <a:xfrm>
            <a:off x="4295746" y="1219479"/>
            <a:ext cx="4240722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3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Name Numbers</a:t>
            </a:r>
            <a:endParaRPr lang="en-US" dirty="0"/>
          </a:p>
        </p:txBody>
      </p:sp>
      <p:pic>
        <p:nvPicPr>
          <p:cNvPr id="4" name="Picture 3" descr="Screen Shot 2016-08-19 at 9.29.4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t="43934" r="6579" b="26596"/>
          <a:stretch/>
        </p:blipFill>
        <p:spPr>
          <a:xfrm>
            <a:off x="908491" y="1548206"/>
            <a:ext cx="8010561" cy="3096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933" y="4264417"/>
            <a:ext cx="27706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Presentations</a:t>
            </a:r>
          </a:p>
          <a:p>
            <a:r>
              <a:rPr lang="en-US" dirty="0" smtClean="0"/>
              <a:t>(reverse – starts on right)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3082946" y="2937462"/>
            <a:ext cx="2080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Un-normalized delta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91364" y="6368559"/>
            <a:ext cx="2624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2016-08-03 at 1.02.36 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5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Non-Language Addition</a:t>
            </a:r>
          </a:p>
          <a:p>
            <a:pPr lvl="1"/>
            <a:r>
              <a:rPr lang="en-US" dirty="0"/>
              <a:t>Basic </a:t>
            </a:r>
            <a:r>
              <a:rPr lang="en-US" dirty="0" smtClean="0"/>
              <a:t>learning and strategy choice effects</a:t>
            </a:r>
            <a:endParaRPr lang="en-US" dirty="0"/>
          </a:p>
          <a:p>
            <a:pPr lvl="1"/>
            <a:r>
              <a:rPr lang="en-US" dirty="0"/>
              <a:t>Counting pretraining </a:t>
            </a:r>
            <a:r>
              <a:rPr lang="en-US" dirty="0" smtClean="0"/>
              <a:t>(interference) effect</a:t>
            </a:r>
            <a:endParaRPr lang="en-US" dirty="0"/>
          </a:p>
          <a:p>
            <a:pPr lvl="1"/>
            <a:r>
              <a:rPr lang="en-US" dirty="0" smtClean="0"/>
              <a:t>(Error effect)</a:t>
            </a:r>
            <a:endParaRPr lang="en-US" dirty="0"/>
          </a:p>
          <a:p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Basic learning</a:t>
            </a:r>
          </a:p>
          <a:p>
            <a:pPr lvl="1"/>
            <a:r>
              <a:rPr lang="en-US" dirty="0" smtClean="0"/>
              <a:t>Different representation/orthogonality</a:t>
            </a:r>
          </a:p>
          <a:p>
            <a:r>
              <a:rPr lang="en-US" dirty="0" smtClean="0"/>
              <a:t>Combined Language </a:t>
            </a:r>
            <a:r>
              <a:rPr lang="en-US" dirty="0" smtClean="0">
                <a:sym typeface="Wingdings"/>
              </a:rPr>
              <a:t> Addition</a:t>
            </a:r>
          </a:p>
          <a:p>
            <a:pPr lvl="1"/>
            <a:r>
              <a:rPr lang="en-US" dirty="0" smtClean="0"/>
              <a:t>Same set of experiments with pre-trained language input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362847" y="4516297"/>
            <a:ext cx="8144975" cy="1995582"/>
          </a:xfrm>
          <a:prstGeom prst="frame">
            <a:avLst>
              <a:gd name="adj1" fmla="val 19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0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Behavioral Steps </a:t>
            </a:r>
            <a:r>
              <a:rPr lang="en-US" dirty="0" smtClean="0"/>
              <a:t>toward Understanding Number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71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0-2 Years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2257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 Years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9435" y="4041480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928" y="3384878"/>
            <a:ext cx="17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Naming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1329" y="2974799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5008" y="291617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Single </a:t>
            </a:r>
            <a:r>
              <a:rPr lang="en-US" dirty="0" smtClean="0"/>
              <a:t>digit</a:t>
            </a:r>
            <a:br>
              <a:rPr lang="en-US" dirty="0" smtClean="0"/>
            </a:br>
            <a:r>
              <a:rPr lang="en-US" dirty="0" smtClean="0"/>
              <a:t>addition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 rot="20990559">
            <a:off x="2206747" y="232446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990559">
            <a:off x="120342" y="2581905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14730" y="4079934"/>
            <a:ext cx="8829270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rot="20990559">
            <a:off x="5444463" y="1724950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61119" y="1983780"/>
            <a:ext cx="172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Flexible Number</a:t>
            </a:r>
          </a:p>
          <a:p>
            <a:pPr algn="ctr"/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4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1" y="5216080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Words (including both number and non-number)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246432" y="3792164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 and Language Association Layer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84884" y="2370848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Non-number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536204" y="2368247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 semantics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6376" y="5875195"/>
            <a:ext cx="21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“Language” network</a:t>
            </a:r>
          </a:p>
          <a:p>
            <a:r>
              <a:rPr lang="en-US" dirty="0" smtClean="0"/>
              <a:t>Trained Early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12868" y="3875932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</a:t>
            </a:r>
            <a:r>
              <a:rPr lang="en-US" sz="1200" dirty="0"/>
              <a:t>A</a:t>
            </a:r>
            <a:r>
              <a:rPr lang="en-US" sz="1200" dirty="0" smtClean="0"/>
              <a:t>ssociation Layer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712868" y="2452016"/>
            <a:ext cx="2559087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 Results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817128" y="5295205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1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6163767" y="5295205"/>
            <a:ext cx="104109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Addend 2 number </a:t>
            </a:r>
            <a:r>
              <a:rPr lang="en-US" sz="1200" dirty="0" err="1" smtClean="0"/>
              <a:t>semanrtics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027427" y="619836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“Addition” Network</a:t>
            </a:r>
          </a:p>
          <a:p>
            <a:r>
              <a:rPr lang="en-US" dirty="0" smtClean="0"/>
              <a:t>Train Later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5573125" y="2353666"/>
            <a:ext cx="855279" cy="21892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5573125" y="3777582"/>
            <a:ext cx="855279" cy="218925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58220" y="4815988"/>
            <a:ext cx="320006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402399" y="3876973"/>
            <a:ext cx="1545682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Strategy Association Layer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7555550" y="2452015"/>
            <a:ext cx="1060798" cy="5686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Strategies</a:t>
            </a:r>
            <a:endParaRPr lang="en-US" sz="1200" dirty="0"/>
          </a:p>
        </p:txBody>
      </p:sp>
      <p:cxnSp>
        <p:nvCxnSpPr>
          <p:cNvPr id="29" name="Elbow Connector 28"/>
          <p:cNvCxnSpPr>
            <a:stCxn id="7" idx="3"/>
            <a:endCxn id="11" idx="2"/>
          </p:cNvCxnSpPr>
          <p:nvPr/>
        </p:nvCxnSpPr>
        <p:spPr>
          <a:xfrm>
            <a:off x="2597002" y="2652566"/>
            <a:ext cx="2740672" cy="3211276"/>
          </a:xfrm>
          <a:prstGeom prst="bentConnector4">
            <a:avLst>
              <a:gd name="adj1" fmla="val 40503"/>
              <a:gd name="adj2" fmla="val 1071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  <a:endCxn id="18" idx="2"/>
          </p:cNvCxnSpPr>
          <p:nvPr/>
        </p:nvCxnSpPr>
        <p:spPr>
          <a:xfrm>
            <a:off x="2597002" y="2652566"/>
            <a:ext cx="4087311" cy="3211276"/>
          </a:xfrm>
          <a:prstGeom prst="bentConnector4">
            <a:avLst>
              <a:gd name="adj1" fmla="val 43632"/>
              <a:gd name="adj2" fmla="val 10711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8189" y="1066550"/>
            <a:ext cx="17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Naming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64068" y="598787"/>
            <a:ext cx="10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Counting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65664" y="309527"/>
            <a:ext cx="203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digit addition</a:t>
            </a:r>
          </a:p>
          <a:p>
            <a:r>
              <a:rPr lang="en-US" dirty="0" smtClean="0"/>
              <a:t>        (up to 5+5)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 rot="20990559">
            <a:off x="3521409" y="23227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0990559">
            <a:off x="776327" y="454617"/>
            <a:ext cx="4505278" cy="1429897"/>
          </a:xfrm>
          <a:prstGeom prst="ellipse">
            <a:avLst/>
          </a:prstGeom>
          <a:solidFill>
            <a:schemeClr val="accent2">
              <a:lumMod val="40000"/>
              <a:lumOff val="60000"/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1151871" y="2269897"/>
            <a:ext cx="855279" cy="21892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1098336" y="3693814"/>
            <a:ext cx="855279" cy="218925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8876480">
            <a:off x="6844402" y="4605404"/>
            <a:ext cx="1432182" cy="68382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2501037">
            <a:off x="7178144" y="4958667"/>
            <a:ext cx="130525" cy="5686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70173" t="30609" r="20473" b="6879"/>
          <a:stretch/>
        </p:blipFill>
        <p:spPr>
          <a:xfrm rot="16200000">
            <a:off x="7631610" y="3174352"/>
            <a:ext cx="855279" cy="54996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40740" y="1836789"/>
            <a:ext cx="6886223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0172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0-2 Years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4858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 Years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95445" y="1855623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3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Learned Differences</a:t>
            </a:r>
            <a:endParaRPr lang="en-US" dirty="0"/>
          </a:p>
        </p:txBody>
      </p:sp>
      <p:pic>
        <p:nvPicPr>
          <p:cNvPr id="5" name="Picture 4" descr="Screen Shot 2016-08-19 at 9.1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26" y="1712580"/>
            <a:ext cx="6081322" cy="37936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3006" y="6387102"/>
            <a:ext cx="275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2016-08-08 at 11.56.19 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975705" y="4089153"/>
            <a:ext cx="24647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Un-normalized distance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68233" y="5321540"/>
            <a:ext cx="24647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Ranked nearest number</a:t>
            </a:r>
          </a:p>
          <a:p>
            <a:r>
              <a:rPr lang="en-US" dirty="0"/>
              <a:t>	</a:t>
            </a:r>
            <a:r>
              <a:rPr lang="en-US" dirty="0" smtClean="0"/>
              <a:t>(== is leftmost)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7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8711" y="4963743"/>
            <a:ext cx="59559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say the next number from the EB: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If the EB contains 0, say 1,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Else choose a random number (R) between 0 and 1,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		If R </a:t>
            </a:r>
            <a:r>
              <a:rPr lang="en-US" sz="1600" dirty="0"/>
              <a:t>&gt;</a:t>
            </a:r>
            <a:r>
              <a:rPr lang="en-US" sz="1600" dirty="0" smtClean="0"/>
              <a:t> the probability of error parameter,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Say EB + 1.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</a:t>
            </a:r>
            <a:r>
              <a:rPr lang="en-US" sz="1600" b="1" i="1" dirty="0" smtClean="0"/>
              <a:t>Otherwise, say the nearest </a:t>
            </a:r>
            <a:r>
              <a:rPr lang="en-US" sz="1600" b="1" i="1" dirty="0" err="1" smtClean="0"/>
              <a:t>confuser</a:t>
            </a:r>
            <a:r>
              <a:rPr lang="en-US" sz="1600" b="1" i="1" dirty="0" smtClean="0"/>
              <a:t> value of EB + 1.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943" y="2204394"/>
            <a:ext cx="61928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raise &lt;N&gt; fingers on the attended hand:</a:t>
            </a:r>
          </a:p>
          <a:p>
            <a:r>
              <a:rPr lang="tr-TR" sz="1600" dirty="0" smtClean="0"/>
              <a:t>	Start C at 0.</a:t>
            </a:r>
          </a:p>
          <a:p>
            <a:r>
              <a:rPr lang="tr-TR" sz="1600" dirty="0"/>
              <a:t>	</a:t>
            </a:r>
            <a:r>
              <a:rPr lang="tr-TR" sz="1600" dirty="0" err="1" smtClean="0"/>
              <a:t>Until</a:t>
            </a:r>
            <a:r>
              <a:rPr lang="tr-TR" sz="1600" dirty="0" smtClean="0"/>
              <a:t> C = N:</a:t>
            </a:r>
          </a:p>
          <a:p>
            <a:r>
              <a:rPr lang="tr-TR" sz="1600" dirty="0"/>
              <a:t>	</a:t>
            </a:r>
            <a:r>
              <a:rPr lang="tr-TR" sz="1600" dirty="0" smtClean="0"/>
              <a:t>	</a:t>
            </a:r>
            <a:r>
              <a:rPr lang="tr-TR" sz="1600" b="1" dirty="0" smtClean="0"/>
              <a:t>Say </a:t>
            </a:r>
            <a:r>
              <a:rPr lang="tr-TR" sz="1600" b="1" dirty="0" err="1" smtClean="0"/>
              <a:t>the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next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number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from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the</a:t>
            </a:r>
            <a:r>
              <a:rPr lang="tr-TR" sz="1600" b="1" dirty="0" smtClean="0"/>
              <a:t> </a:t>
            </a:r>
            <a:r>
              <a:rPr lang="tr-TR" sz="1600" dirty="0" smtClean="0"/>
              <a:t>EB,</a:t>
            </a:r>
          </a:p>
          <a:p>
            <a:r>
              <a:rPr lang="tr-TR" sz="1600" dirty="0" smtClean="0"/>
              <a:t>	</a:t>
            </a:r>
            <a:r>
              <a:rPr lang="tr-TR" sz="1600" dirty="0"/>
              <a:t>	</a:t>
            </a:r>
            <a:r>
              <a:rPr lang="tr-TR" sz="1600" dirty="0" smtClean="0"/>
              <a:t>Put </a:t>
            </a:r>
            <a:r>
              <a:rPr lang="tr-TR" sz="1600" dirty="0" err="1" smtClean="0"/>
              <a:t>up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attended</a:t>
            </a:r>
            <a:r>
              <a:rPr lang="tr-TR" sz="1600" dirty="0" smtClean="0"/>
              <a:t> </a:t>
            </a:r>
            <a:r>
              <a:rPr lang="tr-TR" sz="1600" dirty="0" err="1" smtClean="0"/>
              <a:t>finger</a:t>
            </a:r>
            <a:r>
              <a:rPr lang="tr-TR" sz="1600" dirty="0"/>
              <a:t>,</a:t>
            </a:r>
            <a:endParaRPr lang="tr-TR" sz="1600" dirty="0" smtClean="0"/>
          </a:p>
          <a:p>
            <a:r>
              <a:rPr lang="tr-TR" sz="1600" dirty="0" smtClean="0"/>
              <a:t>	</a:t>
            </a:r>
            <a:r>
              <a:rPr lang="tr-TR" sz="1600" dirty="0"/>
              <a:t>	</a:t>
            </a:r>
            <a:r>
              <a:rPr lang="tr-TR" sz="1600" dirty="0" err="1"/>
              <a:t>Shift</a:t>
            </a:r>
            <a:r>
              <a:rPr lang="tr-TR" sz="1600" dirty="0"/>
              <a:t> </a:t>
            </a:r>
            <a:r>
              <a:rPr lang="tr-TR" sz="1600" dirty="0" err="1"/>
              <a:t>focus</a:t>
            </a:r>
            <a:r>
              <a:rPr lang="tr-TR" sz="1600" dirty="0"/>
              <a:t> </a:t>
            </a:r>
            <a:r>
              <a:rPr lang="tr-TR" sz="1600" dirty="0" err="1"/>
              <a:t>to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next</a:t>
            </a:r>
            <a:r>
              <a:rPr lang="tr-TR" sz="1600" dirty="0"/>
              <a:t> </a:t>
            </a:r>
            <a:r>
              <a:rPr lang="tr-TR" sz="1600" dirty="0" err="1" smtClean="0"/>
              <a:t>finger</a:t>
            </a:r>
            <a:r>
              <a:rPr lang="tr-TR" sz="1600" dirty="0" smtClean="0"/>
              <a:t>,</a:t>
            </a:r>
            <a:endParaRPr lang="tr-TR" sz="1600" dirty="0"/>
          </a:p>
          <a:p>
            <a:r>
              <a:rPr lang="tr-TR" sz="1600" dirty="0" smtClean="0"/>
              <a:t>		</a:t>
            </a:r>
            <a:r>
              <a:rPr lang="tr-TR" sz="1600" dirty="0" err="1" smtClean="0"/>
              <a:t>Increment</a:t>
            </a:r>
            <a:r>
              <a:rPr lang="tr-TR" sz="1600" dirty="0" smtClean="0"/>
              <a:t> C.</a:t>
            </a:r>
          </a:p>
          <a:p>
            <a:r>
              <a:rPr lang="tr-TR" sz="1600" dirty="0" smtClean="0"/>
              <a:t>	</a:t>
            </a:r>
            <a:r>
              <a:rPr lang="tr-TR" sz="1600" dirty="0" err="1" smtClean="0"/>
              <a:t>Try</a:t>
            </a:r>
            <a:r>
              <a:rPr lang="tr-TR" sz="1600" dirty="0" smtClean="0"/>
              <a:t> </a:t>
            </a:r>
            <a:r>
              <a:rPr lang="tr-TR" sz="1600" dirty="0" err="1" smtClean="0"/>
              <a:t>again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retrieve</a:t>
            </a:r>
            <a:r>
              <a:rPr lang="tr-TR" sz="1600" dirty="0" smtClean="0"/>
              <a:t> an </a:t>
            </a:r>
            <a:r>
              <a:rPr lang="tr-TR" sz="1600" dirty="0" err="1" smtClean="0"/>
              <a:t>answer</a:t>
            </a:r>
            <a:r>
              <a:rPr lang="tr-TR" sz="1600" dirty="0" smtClean="0"/>
              <a:t>.</a:t>
            </a:r>
          </a:p>
          <a:p>
            <a:r>
              <a:rPr lang="tr-TR" sz="1600" dirty="0"/>
              <a:t>	</a:t>
            </a:r>
            <a:r>
              <a:rPr lang="tr-TR" sz="1600" dirty="0" smtClean="0"/>
              <a:t>	</a:t>
            </a:r>
            <a:r>
              <a:rPr lang="tr-TR" sz="1600" dirty="0" err="1" smtClean="0"/>
              <a:t>If</a:t>
            </a:r>
            <a:r>
              <a:rPr lang="tr-TR" sz="1600" dirty="0" smtClean="0"/>
              <a:t> </a:t>
            </a:r>
            <a:r>
              <a:rPr lang="tr-TR" sz="1600" dirty="0" err="1" smtClean="0"/>
              <a:t>you</a:t>
            </a:r>
            <a:r>
              <a:rPr lang="tr-TR" sz="1600" dirty="0" smtClean="0"/>
              <a:t> </a:t>
            </a:r>
            <a:r>
              <a:rPr lang="tr-TR" sz="1600" dirty="0" err="1" smtClean="0"/>
              <a:t>get</a:t>
            </a:r>
            <a:r>
              <a:rPr lang="tr-TR" sz="1600" dirty="0" smtClean="0"/>
              <a:t> </a:t>
            </a:r>
            <a:r>
              <a:rPr lang="tr-TR" sz="1600" dirty="0" err="1" smtClean="0"/>
              <a:t>one</a:t>
            </a:r>
            <a:r>
              <a:rPr lang="tr-TR" sz="1600" dirty="0"/>
              <a:t>,</a:t>
            </a:r>
            <a:r>
              <a:rPr lang="tr-TR" sz="1600" dirty="0" smtClean="0"/>
              <a:t> </a:t>
            </a:r>
            <a:r>
              <a:rPr lang="tr-TR" sz="1600" dirty="0"/>
              <a:t>p</a:t>
            </a:r>
            <a:r>
              <a:rPr lang="tr-TR" sz="1600" dirty="0" smtClean="0"/>
              <a:t>ut it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EB, </a:t>
            </a:r>
            <a:r>
              <a:rPr lang="tr-TR" sz="1600" dirty="0" err="1" smtClean="0"/>
              <a:t>and</a:t>
            </a:r>
            <a:r>
              <a:rPr lang="tr-TR" sz="1600" dirty="0" smtClean="0"/>
              <a:t> stop.</a:t>
            </a:r>
            <a:endParaRPr lang="tr-TR" sz="1600" dirty="0"/>
          </a:p>
        </p:txBody>
      </p:sp>
      <p:sp>
        <p:nvSpPr>
          <p:cNvPr id="6" name="Rectangle 5"/>
          <p:cNvSpPr/>
          <p:nvPr/>
        </p:nvSpPr>
        <p:spPr>
          <a:xfrm>
            <a:off x="4663717" y="2204394"/>
            <a:ext cx="40983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To count fingers: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Until there are no more fingers to count: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b="1" dirty="0" smtClean="0"/>
              <a:t>Say the next number from the EB</a:t>
            </a:r>
            <a:r>
              <a:rPr lang="en-US" sz="1600" dirty="0" smtClean="0"/>
              <a:t>,</a:t>
            </a:r>
            <a:endParaRPr lang="en-US" sz="1600" dirty="0"/>
          </a:p>
          <a:p>
            <a:r>
              <a:rPr lang="tr-TR" sz="1600" dirty="0" smtClean="0"/>
              <a:t>		</a:t>
            </a:r>
            <a:r>
              <a:rPr lang="tr-TR" sz="1600" dirty="0" err="1" smtClean="0"/>
              <a:t>Shift</a:t>
            </a:r>
            <a:r>
              <a:rPr lang="tr-TR" sz="1600" dirty="0" smtClean="0"/>
              <a:t> </a:t>
            </a:r>
            <a:r>
              <a:rPr lang="tr-TR" sz="1600" dirty="0" err="1" smtClean="0"/>
              <a:t>focus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next</a:t>
            </a:r>
            <a:r>
              <a:rPr lang="tr-TR" sz="1600" dirty="0" smtClean="0"/>
              <a:t> </a:t>
            </a:r>
            <a:r>
              <a:rPr lang="tr-TR" sz="1600" dirty="0" err="1" smtClean="0"/>
              <a:t>finger</a:t>
            </a:r>
            <a:r>
              <a:rPr lang="tr-TR" sz="16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299" y="114180"/>
            <a:ext cx="67485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Strategy: Count from one twice:</a:t>
            </a:r>
            <a:endParaRPr lang="en-US" sz="1600" dirty="0"/>
          </a:p>
          <a:p>
            <a:r>
              <a:rPr lang="en-US" sz="1600" dirty="0" smtClean="0"/>
              <a:t>	Put all fingers down; Pick a hand, Pick an addend, Say the addend, </a:t>
            </a:r>
            <a:br>
              <a:rPr lang="en-US" sz="1600" dirty="0" smtClean="0"/>
            </a:br>
            <a:r>
              <a:rPr lang="en-US" sz="1600" dirty="0" smtClean="0"/>
              <a:t>	Clear the echoic buffer (EB), Raise &lt;addend&gt; finger on the attend hand,</a:t>
            </a:r>
          </a:p>
          <a:p>
            <a:r>
              <a:rPr lang="en-US" sz="1600" dirty="0" smtClean="0"/>
              <a:t>	Swap hands, Swap addends, Say the next addend, </a:t>
            </a:r>
            <a:br>
              <a:rPr lang="en-US" sz="1600" dirty="0" smtClean="0"/>
            </a:br>
            <a:r>
              <a:rPr lang="en-US" sz="1600" dirty="0" smtClean="0"/>
              <a:t>	Clear </a:t>
            </a:r>
            <a:r>
              <a:rPr lang="en-US" sz="1600" dirty="0"/>
              <a:t>the </a:t>
            </a:r>
            <a:r>
              <a:rPr lang="en-US" sz="1600" dirty="0" smtClean="0"/>
              <a:t>EB, </a:t>
            </a:r>
            <a:r>
              <a:rPr lang="en-US" sz="1600" b="1" dirty="0"/>
              <a:t>Raise &lt;addend&gt; finger on the attend </a:t>
            </a:r>
            <a:r>
              <a:rPr lang="en-US" sz="1600" b="1" dirty="0" smtClean="0"/>
              <a:t>hand</a:t>
            </a:r>
            <a:r>
              <a:rPr lang="en-US" sz="1600" dirty="0" smtClean="0"/>
              <a:t>,                     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 smtClean="0"/>
              <a:t>Pick a hand, </a:t>
            </a:r>
            <a:r>
              <a:rPr lang="en-US" sz="1600" dirty="0"/>
              <a:t>Clear the EB</a:t>
            </a:r>
            <a:r>
              <a:rPr lang="en-US" sz="1600" dirty="0" smtClean="0"/>
              <a:t>, Count fingers, Swap hands, </a:t>
            </a:r>
            <a:r>
              <a:rPr lang="en-US" sz="1600" b="1" dirty="0" smtClean="0"/>
              <a:t>Count fingers</a:t>
            </a:r>
            <a:r>
              <a:rPr lang="en-US" sz="1600" dirty="0" smtClean="0"/>
              <a:t>,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Say the contents of the EB as the answer.</a:t>
            </a:r>
            <a:endParaRPr lang="en-US" sz="1600" dirty="0"/>
          </a:p>
        </p:txBody>
      </p:sp>
      <p:sp>
        <p:nvSpPr>
          <p:cNvPr id="8" name="Frame 7"/>
          <p:cNvSpPr/>
          <p:nvPr/>
        </p:nvSpPr>
        <p:spPr>
          <a:xfrm>
            <a:off x="926220" y="4745452"/>
            <a:ext cx="8144975" cy="1995582"/>
          </a:xfrm>
          <a:prstGeom prst="frame">
            <a:avLst>
              <a:gd name="adj1" fmla="val 19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41" y="1408243"/>
            <a:ext cx="4737100" cy="309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577" y="5894773"/>
            <a:ext cx="858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Adult add correlation (5000 problems) x p. counting error based on linguistic confusion set (3679932281)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58" y="2541455"/>
            <a:ext cx="4711700" cy="294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80661" y="4828434"/>
            <a:ext cx="40951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0.0     0.02      0.04     0.06     0.08     0.10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p.Err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009796" y="3856737"/>
            <a:ext cx="179902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Adult Correlation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72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Combined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More Detail in Counting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Make counting a first-class strategy (so that “say next” internal to counting inherits linguistic confusion phenomena).</a:t>
            </a:r>
          </a:p>
          <a:p>
            <a:r>
              <a:rPr lang="en-US" dirty="0" smtClean="0"/>
              <a:t>Create a recurrent counting net so that counting can be learned, rather than simply executed. (Sequencing is probably a fundamental skill involving subcortical system.)</a:t>
            </a:r>
          </a:p>
          <a:p>
            <a:r>
              <a:rPr lang="en-US" dirty="0" err="1" smtClean="0"/>
              <a:t>Aspirationally</a:t>
            </a:r>
            <a:r>
              <a:rPr lang="en-US" dirty="0" smtClean="0"/>
              <a:t>, it would be great to be able to pull together all the data on these ten symbols in the first 5 years of life.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Basic representation (-1</a:t>
            </a:r>
            <a:r>
              <a:rPr lang="en-US" dirty="0" smtClean="0">
                <a:sym typeface="Wingdings"/>
              </a:rPr>
              <a:t>1), </a:t>
            </a:r>
            <a:r>
              <a:rPr lang="en-US" dirty="0" err="1" smtClean="0">
                <a:sym typeface="Wingdings"/>
              </a:rPr>
              <a:t>tanh</a:t>
            </a:r>
            <a:r>
              <a:rPr lang="en-US" dirty="0" smtClean="0">
                <a:sym typeface="Wingdings"/>
              </a:rPr>
              <a:t> asymptote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Diff. representations/orthogonality</a:t>
            </a:r>
          </a:p>
          <a:p>
            <a:pPr marL="0" indent="0">
              <a:buNone/>
            </a:pPr>
            <a:r>
              <a:rPr lang="en-US" dirty="0" smtClean="0"/>
              <a:t>Language training (250 set v. 20 set) </a:t>
            </a:r>
          </a:p>
          <a:p>
            <a:pPr marL="0" indent="0">
              <a:buNone/>
            </a:pPr>
            <a:r>
              <a:rPr lang="en-US" dirty="0" smtClean="0"/>
              <a:t>Counting pretraining</a:t>
            </a:r>
          </a:p>
          <a:p>
            <a:pPr marL="0" indent="0">
              <a:buNone/>
            </a:pPr>
            <a:r>
              <a:rPr lang="en-US" dirty="0" smtClean="0"/>
              <a:t>Parameter search method</a:t>
            </a:r>
          </a:p>
          <a:p>
            <a:pPr marL="0" indent="0">
              <a:buNone/>
            </a:pPr>
            <a:r>
              <a:rPr lang="en-US" dirty="0" smtClean="0"/>
              <a:t>Analysis methods</a:t>
            </a:r>
          </a:p>
          <a:p>
            <a:pPr marL="0" indent="0">
              <a:buNone/>
            </a:pPr>
            <a:r>
              <a:rPr lang="en-US" dirty="0" smtClean="0"/>
              <a:t>How language training is moved to addition addends</a:t>
            </a:r>
          </a:p>
          <a:p>
            <a:pPr marL="0" indent="0">
              <a:buNone/>
            </a:pPr>
            <a:r>
              <a:rPr lang="en-US" dirty="0" smtClean="0"/>
              <a:t>The problem of individual identity (starting with random values)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86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Update computational models of mathematical development that have languished since the mid 1990s, and so haven’t benefited from two decades of brain science, esp. </a:t>
            </a:r>
            <a:r>
              <a:rPr lang="en-US" i="1" dirty="0" smtClean="0"/>
              <a:t>systems neuroscience </a:t>
            </a:r>
            <a:r>
              <a:rPr lang="en-US" dirty="0" smtClean="0"/>
              <a:t>and </a:t>
            </a:r>
            <a:r>
              <a:rPr lang="en-US" i="1" dirty="0" smtClean="0"/>
              <a:t>deep learning</a:t>
            </a:r>
            <a:r>
              <a:rPr lang="en-US" dirty="0" smtClean="0"/>
              <a:t> (esp. re timing).</a:t>
            </a:r>
          </a:p>
          <a:p>
            <a:r>
              <a:rPr lang="en-US" dirty="0" smtClean="0"/>
              <a:t>See what insights into early math we can gain from a Systems Neuroscience approach, and also by carefully thinking through the systems neuroscience and developmental timing of the problem (i.e., deep learning).</a:t>
            </a:r>
          </a:p>
          <a:p>
            <a:r>
              <a:rPr lang="en-US" dirty="0" smtClean="0"/>
              <a:t>Broaden these models to encompass earlier aspects of mathematical development as it interact with models of language development and of brain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9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06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Properties of a Good Computational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109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Useful computational </a:t>
            </a:r>
            <a:r>
              <a:rPr lang="en-US" dirty="0"/>
              <a:t>models </a:t>
            </a:r>
            <a:r>
              <a:rPr lang="en-US" dirty="0" smtClean="0"/>
              <a:t>uncover </a:t>
            </a:r>
            <a:r>
              <a:rPr lang="en-US" dirty="0"/>
              <a:t>deep organizational principles of a system, achieved by balancing simplicity with situation-specific accuracy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Models should strive for simplicity, reaching </a:t>
            </a:r>
            <a:r>
              <a:rPr lang="en-US" dirty="0"/>
              <a:t>beyond the confusing diversity of reality </a:t>
            </a:r>
            <a:r>
              <a:rPr lang="en-US" dirty="0" smtClean="0"/>
              <a:t>to </a:t>
            </a:r>
            <a:r>
              <a:rPr lang="en-US" dirty="0"/>
              <a:t>identify key causal </a:t>
            </a:r>
            <a:r>
              <a:rPr lang="en-US" dirty="0" smtClean="0"/>
              <a:t>components, explicitly choosing </a:t>
            </a:r>
            <a:r>
              <a:rPr lang="en-US" dirty="0"/>
              <a:t>which parts of </a:t>
            </a:r>
            <a:r>
              <a:rPr lang="en-US" dirty="0" smtClean="0"/>
              <a:t>reality, and which assumptions, to include or exclude. </a:t>
            </a:r>
            <a:endParaRPr lang="en-US" dirty="0"/>
          </a:p>
          <a:p>
            <a:r>
              <a:rPr lang="en-US" dirty="0" smtClean="0"/>
              <a:t>Simplification furthers </a:t>
            </a:r>
            <a:r>
              <a:rPr lang="en-US" dirty="0"/>
              <a:t>the development of an explanatory framework that generalizes </a:t>
            </a:r>
            <a:r>
              <a:rPr lang="en-US" dirty="0" smtClean="0"/>
              <a:t>across </a:t>
            </a:r>
            <a:r>
              <a:rPr lang="en-US" dirty="0"/>
              <a:t>a </a:t>
            </a:r>
            <a:r>
              <a:rPr lang="en-US" dirty="0" smtClean="0"/>
              <a:t>range </a:t>
            </a:r>
            <a:r>
              <a:rPr lang="en-US" dirty="0"/>
              <a:t>of phenomena. </a:t>
            </a:r>
          </a:p>
          <a:p>
            <a:r>
              <a:rPr lang="en-US" dirty="0" smtClean="0"/>
              <a:t>Models </a:t>
            </a:r>
            <a:r>
              <a:rPr lang="en-US" dirty="0"/>
              <a:t>should </a:t>
            </a:r>
            <a:r>
              <a:rPr lang="en-US" dirty="0" smtClean="0"/>
              <a:t>not be </a:t>
            </a:r>
            <a:r>
              <a:rPr lang="en-US" dirty="0"/>
              <a:t>abandoned if they are </a:t>
            </a:r>
            <a:r>
              <a:rPr lang="en-US" dirty="0" smtClean="0"/>
              <a:t>unsuccessful; Understanding why a well-specified model does not work as predicted can be profoundly useful. Failures </a:t>
            </a:r>
            <a:r>
              <a:rPr lang="en-US" dirty="0"/>
              <a:t>should provide the impetus for an iterative process of updating, leading to novel experiments and further model development.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49368" y="5552229"/>
            <a:ext cx="6221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 </a:t>
            </a:r>
            <a:r>
              <a:rPr lang="en-US" dirty="0" err="1" smtClean="0"/>
              <a:t>Teufel</a:t>
            </a:r>
            <a:r>
              <a:rPr lang="en-US" dirty="0" smtClean="0"/>
              <a:t> &amp; PC Fletcher. </a:t>
            </a:r>
            <a:r>
              <a:rPr lang="en-US" dirty="0"/>
              <a:t>The promises and pitfalls of applying computational models to neurological and psychiatric </a:t>
            </a:r>
            <a:r>
              <a:rPr lang="en-US" dirty="0" smtClean="0"/>
              <a:t>disorders. Brain (2016)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5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609600" y="804863"/>
            <a:ext cx="81534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The development of simple math as a clear setting.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Simple addition </a:t>
            </a:r>
            <a:r>
              <a:rPr lang="en-US" sz="2400" dirty="0" err="1">
                <a:cs typeface="+mn-cs"/>
              </a:rPr>
              <a:t>ain’t</a:t>
            </a:r>
            <a:r>
              <a:rPr lang="en-US" sz="2400" dirty="0">
                <a:cs typeface="+mn-cs"/>
              </a:rPr>
              <a:t> so simple!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Early Model: A competing “fast”/“slow” architecture.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Late Early Model: Strategy </a:t>
            </a:r>
            <a:r>
              <a:rPr lang="en-US" sz="2400" dirty="0" smtClean="0">
                <a:cs typeface="+mn-cs"/>
              </a:rPr>
              <a:t>choice.</a:t>
            </a:r>
            <a:endParaRPr lang="en-US" sz="2400" dirty="0">
              <a:cs typeface="+mn-cs"/>
            </a:endParaRP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Middle Model: Strategy </a:t>
            </a:r>
            <a:r>
              <a:rPr lang="en-US" sz="2400" dirty="0" smtClean="0">
                <a:cs typeface="+mn-cs"/>
              </a:rPr>
              <a:t>Change.</a:t>
            </a:r>
            <a:endParaRPr lang="en-US" sz="2400" dirty="0">
              <a:cs typeface="+mn-cs"/>
            </a:endParaRP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cs typeface="+mn-cs"/>
              </a:rPr>
              <a:t>Current Model: Based on “Systems Neuroscience</a:t>
            </a:r>
            <a:r>
              <a:rPr lang="en-US" sz="2400" dirty="0" smtClean="0">
                <a:cs typeface="+mn-cs"/>
              </a:rPr>
              <a:t>”.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Our approach: “Progressive Deeping” NN architecture that builds later-learned “high” level concepts from earlier-learned “low” level ones.</a:t>
            </a:r>
            <a:endParaRPr lang="en-US" sz="2400" dirty="0">
              <a:cs typeface="+mn-cs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2400" y="147638"/>
            <a:ext cx="5105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The research </a:t>
            </a:r>
            <a:r>
              <a:rPr lang="en-US" sz="2400" dirty="0" err="1" smtClean="0">
                <a:cs typeface="+mn-cs"/>
              </a:rPr>
              <a:t>programme</a:t>
            </a:r>
            <a:r>
              <a:rPr lang="en-US" sz="2400" dirty="0" smtClean="0">
                <a:cs typeface="+mn-cs"/>
              </a:rPr>
              <a:t>:</a:t>
            </a: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99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Early Math?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Math is universal.</a:t>
            </a:r>
          </a:p>
          <a:p>
            <a:r>
              <a:rPr lang="en-US" dirty="0" smtClean="0"/>
              <a:t>Math has relatively clear behavioral correctness criteria that is easily measurable, as are errors.</a:t>
            </a:r>
          </a:p>
          <a:p>
            <a:r>
              <a:rPr lang="en-US" dirty="0" smtClean="0"/>
              <a:t>Math has clear theoretical semantics.</a:t>
            </a:r>
          </a:p>
          <a:p>
            <a:r>
              <a:rPr lang="en-US" dirty="0" smtClean="0"/>
              <a:t>There is probably more data around just ten symbols than around any other human practice!</a:t>
            </a:r>
          </a:p>
        </p:txBody>
      </p:sp>
    </p:spTree>
    <p:extLst>
      <p:ext uri="{BB962C8B-B14F-4D97-AF65-F5344CB8AC3E}">
        <p14:creationId xmlns:p14="http://schemas.microsoft.com/office/powerpoint/2010/main" val="28269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2059</Words>
  <Application>Microsoft Macintosh PowerPoint</Application>
  <PresentationFormat>On-screen Show (4:3)</PresentationFormat>
  <Paragraphs>373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Insights from an Updated Computational Model of Early Mathematical Knowledge and Skill</vt:lpstr>
      <vt:lpstr>Where We’re Going</vt:lpstr>
      <vt:lpstr>Outline</vt:lpstr>
      <vt:lpstr>PowerPoint Presentation</vt:lpstr>
      <vt:lpstr>Major Behavioral Steps toward Understanding Number</vt:lpstr>
      <vt:lpstr>Goals</vt:lpstr>
      <vt:lpstr>Properties of a Good Computational Model</vt:lpstr>
      <vt:lpstr>PowerPoint Presentation</vt:lpstr>
      <vt:lpstr>Why Early Math?</vt:lpstr>
      <vt:lpstr>Simple Math Ain’t so Simple!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Behavioral Steps toward Understanding Number</vt:lpstr>
      <vt:lpstr>PowerPoint Presentation</vt:lpstr>
      <vt:lpstr>PowerPoint Presentation</vt:lpstr>
      <vt:lpstr>PowerPoint Presentation</vt:lpstr>
      <vt:lpstr>PowerPoint Presentation</vt:lpstr>
      <vt:lpstr>Major Behavioral Steps toward Understanding Number</vt:lpstr>
      <vt:lpstr>Interaction between math and brain in early development</vt:lpstr>
      <vt:lpstr>Balance Simplicity with Situation-Specific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Basic Learning Result</vt:lpstr>
      <vt:lpstr>Basic Strategy Choice Result</vt:lpstr>
      <vt:lpstr>Counting Interference Effect</vt:lpstr>
      <vt:lpstr>Counting Interference x Learning Rate</vt:lpstr>
      <vt:lpstr>Results</vt:lpstr>
      <vt:lpstr>PowerPoint Presentation</vt:lpstr>
      <vt:lpstr>Dual Channel Representation of Object &amp; Number</vt:lpstr>
      <vt:lpstr>A Brief Foray into Representation</vt:lpstr>
      <vt:lpstr>Learning to Name Numbers</vt:lpstr>
      <vt:lpstr>Results</vt:lpstr>
      <vt:lpstr>PowerPoint Presentation</vt:lpstr>
      <vt:lpstr>Actual Learned Differences</vt:lpstr>
      <vt:lpstr>PowerPoint Presentation</vt:lpstr>
      <vt:lpstr>PowerPoint Presentation</vt:lpstr>
      <vt:lpstr>Next Steps: More Detail in Counting </vt:lpstr>
      <vt:lpstr>Method Details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Aspects of Early Arithmetic Skills and Knowledge</dc:title>
  <dc:creator>Jeff Shrager</dc:creator>
  <cp:lastModifiedBy>Jeff Shrager</cp:lastModifiedBy>
  <cp:revision>113</cp:revision>
  <cp:lastPrinted>2016-08-22T21:21:34Z</cp:lastPrinted>
  <dcterms:created xsi:type="dcterms:W3CDTF">2016-08-05T21:29:30Z</dcterms:created>
  <dcterms:modified xsi:type="dcterms:W3CDTF">2016-08-22T21:21:45Z</dcterms:modified>
</cp:coreProperties>
</file>